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9" r:id="rId5"/>
    <p:sldId id="270" r:id="rId6"/>
    <p:sldId id="271" r:id="rId7"/>
    <p:sldId id="272" r:id="rId8"/>
    <p:sldId id="273" r:id="rId9"/>
    <p:sldId id="275" r:id="rId10"/>
    <p:sldId id="274" r:id="rId11"/>
    <p:sldId id="276" r:id="rId12"/>
    <p:sldId id="260" r:id="rId13"/>
    <p:sldId id="264" r:id="rId14"/>
    <p:sldId id="261" r:id="rId15"/>
    <p:sldId id="267" r:id="rId16"/>
    <p:sldId id="277" r:id="rId17"/>
    <p:sldId id="281" r:id="rId18"/>
    <p:sldId id="278" r:id="rId19"/>
    <p:sldId id="282" r:id="rId20"/>
    <p:sldId id="280" r:id="rId21"/>
    <p:sldId id="263" r:id="rId22"/>
    <p:sldId id="269" r:id="rId23"/>
    <p:sldId id="265" r:id="rId24"/>
  </p:sldIdLst>
  <p:sldSz cx="12192000" cy="6858000"/>
  <p:notesSz cx="6858000" cy="9144000"/>
  <p:defaultTextStyle>
    <a:defPPr>
      <a:defRPr lang="zh-SG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hang Yifan" initials="ZY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E6E00"/>
    <a:srgbClr val="378DC0"/>
    <a:srgbClr val="3887B2"/>
    <a:srgbClr val="2B5072"/>
    <a:srgbClr val="21454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00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120" y="4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8" Type="http://schemas.openxmlformats.org/officeDocument/2006/relationships/commentAuthors" Target="commentAuthors.xml"/><Relationship Id="rId27" Type="http://schemas.openxmlformats.org/officeDocument/2006/relationships/tableStyles" Target="tableStyles.xml"/><Relationship Id="rId26" Type="http://schemas.openxmlformats.org/officeDocument/2006/relationships/viewProps" Target="viewProps.xml"/><Relationship Id="rId25" Type="http://schemas.openxmlformats.org/officeDocument/2006/relationships/presProps" Target="presProps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SG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SG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B0837-EB51-4D17-9892-67345477E769}" type="datetimeFigureOut">
              <a:rPr lang="zh-SG" altLang="en-US" smtClean="0"/>
            </a:fld>
            <a:endParaRPr lang="zh-SG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SG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EF82E-59C6-4EB1-9FDA-A1CD8B3E63C7}" type="slidenum">
              <a:rPr lang="zh-SG" altLang="en-US" smtClean="0"/>
            </a:fld>
            <a:endParaRPr lang="zh-SG" alt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SG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SG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B0837-EB51-4D17-9892-67345477E769}" type="datetimeFigureOut">
              <a:rPr lang="zh-SG" altLang="en-US" smtClean="0"/>
            </a:fld>
            <a:endParaRPr lang="zh-SG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SG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EF82E-59C6-4EB1-9FDA-A1CD8B3E63C7}" type="slidenum">
              <a:rPr lang="zh-SG" altLang="en-US" smtClean="0"/>
            </a:fld>
            <a:endParaRPr lang="zh-SG" alt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SG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SG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B0837-EB51-4D17-9892-67345477E769}" type="datetimeFigureOut">
              <a:rPr lang="zh-SG" altLang="en-US" smtClean="0"/>
            </a:fld>
            <a:endParaRPr lang="zh-SG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SG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EF82E-59C6-4EB1-9FDA-A1CD8B3E63C7}" type="slidenum">
              <a:rPr lang="zh-SG" altLang="en-US" smtClean="0"/>
            </a:fld>
            <a:endParaRPr lang="zh-SG" alt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SG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SG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B0837-EB51-4D17-9892-67345477E769}" type="datetimeFigureOut">
              <a:rPr lang="zh-SG" altLang="en-US" smtClean="0"/>
            </a:fld>
            <a:endParaRPr lang="zh-SG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SG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EF82E-59C6-4EB1-9FDA-A1CD8B3E63C7}" type="slidenum">
              <a:rPr lang="zh-SG" altLang="en-US" smtClean="0"/>
            </a:fld>
            <a:endParaRPr lang="zh-SG" alt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SG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B0837-EB51-4D17-9892-67345477E769}" type="datetimeFigureOut">
              <a:rPr lang="zh-SG" altLang="en-US" smtClean="0"/>
            </a:fld>
            <a:endParaRPr lang="zh-SG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SG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EF82E-59C6-4EB1-9FDA-A1CD8B3E63C7}" type="slidenum">
              <a:rPr lang="zh-SG" altLang="en-US" smtClean="0"/>
            </a:fld>
            <a:endParaRPr lang="zh-SG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/>
          <a:srcRect l="27101" r="37013"/>
          <a:stretch>
            <a:fillRect/>
          </a:stretch>
        </p:blipFill>
        <p:spPr>
          <a:xfrm>
            <a:off x="0" y="0"/>
            <a:ext cx="3699481" cy="688174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SG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SG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SG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B0837-EB51-4D17-9892-67345477E769}" type="datetimeFigureOut">
              <a:rPr lang="zh-SG" altLang="en-US" smtClean="0"/>
            </a:fld>
            <a:endParaRPr lang="zh-SG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SG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EF82E-59C6-4EB1-9FDA-A1CD8B3E63C7}" type="slidenum">
              <a:rPr lang="zh-SG" altLang="en-US" smtClean="0"/>
            </a:fld>
            <a:endParaRPr lang="zh-SG" alt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B0837-EB51-4D17-9892-67345477E769}" type="datetimeFigureOut">
              <a:rPr lang="zh-SG" altLang="en-US" smtClean="0"/>
            </a:fld>
            <a:endParaRPr lang="zh-SG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SG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EF82E-59C6-4EB1-9FDA-A1CD8B3E63C7}" type="slidenum">
              <a:rPr lang="zh-SG" altLang="en-US" smtClean="0"/>
            </a:fld>
            <a:endParaRPr lang="zh-SG" altLang="en-US"/>
          </a:p>
        </p:txBody>
      </p:sp>
      <p:sp>
        <p:nvSpPr>
          <p:cNvPr id="12" name="矩形 1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SG" alt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B0837-EB51-4D17-9892-67345477E769}" type="datetimeFigureOut">
              <a:rPr lang="zh-SG" altLang="en-US" smtClean="0"/>
            </a:fld>
            <a:endParaRPr lang="zh-SG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SG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EF82E-59C6-4EB1-9FDA-A1CD8B3E63C7}" type="slidenum">
              <a:rPr lang="zh-SG" altLang="en-US" smtClean="0"/>
            </a:fld>
            <a:endParaRPr lang="zh-SG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68404" y="-18363"/>
            <a:ext cx="10328299" cy="6894726"/>
          </a:xfrm>
          <a:prstGeom prst="rect">
            <a:avLst/>
          </a:prstGeom>
        </p:spPr>
      </p:pic>
      <p:sp>
        <p:nvSpPr>
          <p:cNvPr id="8" name="弦形 7"/>
          <p:cNvSpPr/>
          <p:nvPr userDrawn="1"/>
        </p:nvSpPr>
        <p:spPr>
          <a:xfrm rot="12134382">
            <a:off x="-2659628" y="-1705216"/>
            <a:ext cx="10440636" cy="10268431"/>
          </a:xfrm>
          <a:prstGeom prst="chor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SG" altLang="en-US"/>
          </a:p>
        </p:txBody>
      </p:sp>
      <p:sp>
        <p:nvSpPr>
          <p:cNvPr id="9" name="弦形 8"/>
          <p:cNvSpPr/>
          <p:nvPr userDrawn="1"/>
        </p:nvSpPr>
        <p:spPr>
          <a:xfrm rot="12134382">
            <a:off x="-2537170" y="-1897056"/>
            <a:ext cx="10756555" cy="10725519"/>
          </a:xfrm>
          <a:prstGeom prst="chord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SG" altLang="en-US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9838" y="2578564"/>
            <a:ext cx="2657611" cy="1700871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B0837-EB51-4D17-9892-67345477E769}" type="datetimeFigureOut">
              <a:rPr lang="zh-SG" altLang="en-US" smtClean="0"/>
            </a:fld>
            <a:endParaRPr lang="zh-SG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SG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EF82E-59C6-4EB1-9FDA-A1CD8B3E63C7}" type="slidenum">
              <a:rPr lang="zh-SG" altLang="en-US" smtClean="0"/>
            </a:fld>
            <a:endParaRPr lang="zh-SG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0" y="6582284"/>
            <a:ext cx="12192000" cy="275716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SG" alt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SG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SG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B0837-EB51-4D17-9892-67345477E769}" type="datetimeFigureOut">
              <a:rPr lang="zh-SG" altLang="en-US" smtClean="0"/>
            </a:fld>
            <a:endParaRPr lang="zh-SG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SG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EF82E-59C6-4EB1-9FDA-A1CD8B3E63C7}" type="slidenum">
              <a:rPr lang="zh-SG" altLang="en-US" smtClean="0"/>
            </a:fld>
            <a:endParaRPr lang="zh-SG" alt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B0837-EB51-4D17-9892-67345477E769}" type="datetimeFigureOut">
              <a:rPr lang="zh-SG" altLang="en-US" smtClean="0"/>
            </a:fld>
            <a:endParaRPr lang="zh-SG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SG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EF82E-59C6-4EB1-9FDA-A1CD8B3E63C7}" type="slidenum">
              <a:rPr lang="zh-SG" altLang="en-US" smtClean="0"/>
            </a:fld>
            <a:endParaRPr lang="zh-SG" altLang="en-US"/>
          </a:p>
        </p:txBody>
      </p:sp>
      <p:sp>
        <p:nvSpPr>
          <p:cNvPr id="10" name="矩形 9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SG" altLang="en-US"/>
          </a:p>
        </p:txBody>
      </p:sp>
    </p:spTree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SG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SG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DB0837-EB51-4D17-9892-67345477E769}" type="datetimeFigureOut">
              <a:rPr lang="zh-SG" altLang="en-US" smtClean="0"/>
            </a:fld>
            <a:endParaRPr lang="zh-SG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SG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6EF82E-59C6-4EB1-9FDA-A1CD8B3E63C7}" type="slidenum">
              <a:rPr lang="zh-SG" altLang="en-US" smtClean="0"/>
            </a:fld>
            <a:endParaRPr lang="zh-SG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push dir="u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SG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9.jpeg"/><Relationship Id="rId3" Type="http://schemas.openxmlformats.org/officeDocument/2006/relationships/image" Target="../media/image8.jpeg"/><Relationship Id="rId2" Type="http://schemas.openxmlformats.org/officeDocument/2006/relationships/hyperlink" Target="https://zhuanlan.zhihu.com/p/357527601" TargetMode="External"/><Relationship Id="rId1" Type="http://schemas.openxmlformats.org/officeDocument/2006/relationships/tags" Target="../tags/tag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10.xml"/><Relationship Id="rId2" Type="http://schemas.openxmlformats.org/officeDocument/2006/relationships/image" Target="../media/image10.png"/><Relationship Id="rId1" Type="http://schemas.openxmlformats.org/officeDocument/2006/relationships/hyperlink" Target="https://github.com/CDDSCLab/training-plan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hyperlink" Target="https://www.jianshu.com/p/7dedb7ebe033" TargetMode="External"/><Relationship Id="rId1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4.jpeg"/><Relationship Id="rId1" Type="http://schemas.openxmlformats.org/officeDocument/2006/relationships/hyperlink" Target="https://www.jianshu.com/p/71700a464e97" TargetMode="External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tags" Target="../tags/tag11.xml"/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hyperlink" Target="https://www.cnblogs.com/cloudgeek/p/9427036.html" TargetMode="External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hyperlink" Target="https://blog.csdn.net/u010536615/article/details/80080918" TargetMode="External"/><Relationship Id="rId3" Type="http://schemas.openxmlformats.org/officeDocument/2006/relationships/hyperlink" Target="https://www.cnblogs.com/zfyouxi/p/3871553.html" TargetMode="External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0.jpeg"/><Relationship Id="rId1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hyperlink" Target="https://zhuanlan.zhihu.com/p/84507364#:~:text=%E6%97%A5%E5%BF%97%E5%9C%A8%E5%BA%94%E7%94%A8%E7%A8%8B%E5%BA%8F%E4%B8%AD%E6%98%AF%E9%9D%9E%E5%B8%B8%E9%9D%9E%E5%B8%B8%E9%87%8D%E8%A6%81%E7%9A%84%EF%BC%8C%E5%A5%BD%E7%9A%84%E6%97%A5%E5%BF%97%E4%BF%A1%E6%81%AF%E8%83%BD%E6%9C%89%E5%8A%A9%E4%BA%8E%E6%88%91%E4%BB%AC%E5%9C%A8%E7%A8%8B%E5%BA%8F%E5%87%BA%E7%8E%B0%20BUG%20%E6%97%B6%E8%83%BD%E5%BF%AB%E9%80%9F%E8%BF%9B%E8%A1%8C%E5%AE%9A%E4%BD%8D%EF%BC%8C%E5%B9%B6%E8%83%BD%E6%89%BE%E5%87%BA%E5%85%B6%E4%B8%AD%E7%9A%84%E5%8E%9F%E5%9B%A0%E3%80%82.%20%E4%BD%86%E6%98%AF%EF%BC%8C%E5%BE%88%E5%A4%9A%E4%BB%8B%E7%BB%8D%20AOP%20%E7%9A%84%E5%9C%B0%E6%96%B9%E9%83%BD%E9%87%87%E7%94%A8%E6%97%A5%E5%BF%97%E6%9D%A5%E4%BD%9C%E4%B8%BA%E4%BB%8B%E7%BB%8D%EF%BC%8C%E5%AE%9E%E9%99%85%E4%B8%8A%E6%97%A5%E5%BF%97%E8%A6%81%E9%87%87%E7%94%A8%E5%88%87%E9%9D%A2%E7%9A%84%E8%AF%9D%E6%98%AF%E6%9E%81%E5%85%B6%E4%B8%8D%E7%A7%91%E5%AD%A6%E7%9A%84%EF%BC%81.,%E5%AF%B9%E4%BA%8E%E6%97%A5%E5%BF%97%E6%9D%A5%E8%AF%B4%EF%BC%8C%E5%8F%AA%E6%98%AF%E5%9C%A8%E6%96%B9%E6%B3%95%E5%BC%80%E5%A7%8B%E3%80%81%E7%BB%93%E6%9D%9F%E3%80%81%E5%BC%82%E5%B8%B8%E6%97%B6%E8%BE%93%E5%87%BA%E4%B8%80%E4%BA%9B%E4%BB%80%E4%B9%88%EF%BC%8C%E9%82%A3%E6%98%AF%E7%BB%9D%E5%AF%B9%E4%B8%8D%E5%A4%9F%E7%9A%84%EF%BC%8C%E8%BF%99%E6%A0%B7%E7%9A%84%E6%97%A5%E5%BF%97%E5%AF%B9%E4%BA%8E%E6%97%A5%E5%BF%97%E5%88%86%E6%9E%90%E6%B2%A1%E6%9C%89%E4%BB%BB%E4%BD%95%E6%84%8F%E4%B9%89%E3%80%82.%20%E5%A6%82%E6%9E%9C%E5%9C%A8%E6%96%B9%E6%B3%95%E7%9A%84%E5%BC%80%E5%A7%8B%E5%92%8C%E7%BB%93%E6%9D%9F%E6%95%B4%E4%B8%AA%E6%97%A5%E5%BF%97%EF%BC%8C%E9%82%A3%E6%96%B9%E6%B3%95%E4%B8%AD%E5%91%A2%EF%BC%9F.%20%E5%A6%82%E6%9E%9C%E6%96%B9%E6%B3%95%E4%B8%AD%E6%B2%A1%E6%9C%89%E6%97%A5%E5%BF%97%E7%9A%84%E8%AF%9D%EF%BC%8C%E9%82%A3%E5%B0%B1%E5%AE%8C%E5%85%A8%E5%A4%B1%E5%8E%BB%E4%BA%86%E6%97%A5%E5%BF%97%E7%9A%84%E6%84%8F%E4%B9%89%EF%BC%81.%20%E5%A6%82%E6%9E%9C%E5%BA%94%E7%94%A8%E5%87%BA%E7%8E%B0%E9%97%AE%E9%A2%98%E8%A6%81%E6%9F%A5%E6%89%BE%E7%94%B1%E4%BB%80%E4%B9%88%E5%8E%9F%E5%9B%A0%E9%80%A0%E6%88%90%E7%9A%84%EF%BC%8C%E4%B9%9F%E6%B2%A1%E6%9C%89%E4%BB%80%E4%B9%88%E4%BD%9C%E7%94%A8%E3%" TargetMode="External"/><Relationship Id="rId3" Type="http://schemas.openxmlformats.org/officeDocument/2006/relationships/tags" Target="../tags/tag2.xml"/><Relationship Id="rId2" Type="http://schemas.openxmlformats.org/officeDocument/2006/relationships/image" Target="../media/image6.png"/><Relationship Id="rId1" Type="http://schemas.openxmlformats.org/officeDocument/2006/relationships/tags" Target="../tags/tag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hyperlink" Target="https://12factor.net/zh_cn/" TargetMode="External"/><Relationship Id="rId1" Type="http://schemas.openxmlformats.org/officeDocument/2006/relationships/tags" Target="../tags/tag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hyperlink" Target="https://mp.weixin.qq.com/s?__biz=MjM5MDE0Mjc4MA==&amp;mid=2651091992&amp;idx=2&amp;sn=5fd440d4946f778847c21afcc8a500f2&amp;chksm=bdb98c4b8ace055d81d93f8150f3736c5e88328a05a8f33dc305802e607a6db34543ee044ef4&amp;mpshare=1&amp;scene=23&amp;srcid=0930cQrtPVObgEZ2xQ92wXVn&amp;sharer_sharetime=1635171110298&amp;sharer_shareid=51f2eeedac34968312bf334992925de7#rd" TargetMode="External"/><Relationship Id="rId1" Type="http://schemas.openxmlformats.org/officeDocument/2006/relationships/tags" Target="../tags/tag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hyperlink" Target="https://mp.weixin.qq.com/s?__biz=MjM5MDE0Mjc4MA==&amp;mid=2651091992&amp;idx=2&amp;sn=5fd440d4946f778847c21afcc8a500f2&amp;chksm=bdb98c4b8ace055d81d93f8150f3736c5e88328a05a8f33dc305802e607a6db34543ee044ef4&amp;mpshare=1&amp;scene=23&amp;srcid=0930cQrtPVObgEZ2xQ92wXVn&amp;sharer_sharetime=1635171110298&amp;sharer_shareid=51f2eeedac34968312bf334992925de7#rd" TargetMode="External"/><Relationship Id="rId1" Type="http://schemas.openxmlformats.org/officeDocument/2006/relationships/tags" Target="../tags/tag5.xml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tags" Target="../tags/tag7.xml"/><Relationship Id="rId3" Type="http://schemas.openxmlformats.org/officeDocument/2006/relationships/image" Target="../media/image7.png"/><Relationship Id="rId2" Type="http://schemas.openxmlformats.org/officeDocument/2006/relationships/hyperlink" Target="https://www.jianshu.com/p/403df7516bdc" TargetMode="External"/><Relationship Id="rId1" Type="http://schemas.openxmlformats.org/officeDocument/2006/relationships/tags" Target="../tags/tag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接连接符 7"/>
          <p:cNvCxnSpPr/>
          <p:nvPr/>
        </p:nvCxnSpPr>
        <p:spPr>
          <a:xfrm flipV="1">
            <a:off x="474650" y="3741362"/>
            <a:ext cx="6742828" cy="1"/>
          </a:xfrm>
          <a:prstGeom prst="line">
            <a:avLst/>
          </a:prstGeom>
          <a:ln w="28575">
            <a:solidFill>
              <a:srgbClr val="3887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335047" y="1316148"/>
            <a:ext cx="7022034" cy="20916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600" dirty="0"/>
              <a:t>LogStore</a:t>
            </a:r>
            <a:endParaRPr lang="en-US" altLang="zh-CN" sz="6600" dirty="0"/>
          </a:p>
          <a:p>
            <a:r>
              <a:rPr lang="en-US" altLang="zh-CN" sz="3200" dirty="0"/>
              <a:t>Architecting Log Storage System for Cloud-Native Database</a:t>
            </a:r>
            <a:endParaRPr lang="en-US" altLang="zh-CN" sz="3200" dirty="0"/>
          </a:p>
        </p:txBody>
      </p:sp>
      <p:sp>
        <p:nvSpPr>
          <p:cNvPr id="10" name="文本框 9"/>
          <p:cNvSpPr txBox="1"/>
          <p:nvPr/>
        </p:nvSpPr>
        <p:spPr>
          <a:xfrm>
            <a:off x="397869" y="3827475"/>
            <a:ext cx="7022033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工学院计算机系 计算机科学与技术</a:t>
            </a:r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汇报人：张倚凡</a:t>
            </a: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, 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王凡中</a:t>
            </a: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, 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李佳霖     指导老师：唐博</a:t>
            </a:r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160543" y="165500"/>
            <a:ext cx="4533538" cy="530492"/>
            <a:chOff x="4299773" y="1452059"/>
            <a:chExt cx="4533538" cy="530492"/>
          </a:xfrm>
        </p:grpSpPr>
        <p:sp>
          <p:nvSpPr>
            <p:cNvPr id="9" name="矩形 8"/>
            <p:cNvSpPr/>
            <p:nvPr/>
          </p:nvSpPr>
          <p:spPr>
            <a:xfrm>
              <a:off x="4955326" y="1486472"/>
              <a:ext cx="387798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Bef>
                  <a:spcPts val="1200"/>
                </a:spcBef>
              </a:pPr>
              <a:r>
                <a:rPr lang="zh-CN" altLang="en-US" sz="2400" b="1" dirty="0">
                  <a:latin typeface="黑体" panose="02010609060101010101" pitchFamily="49" charset="-122"/>
                  <a:ea typeface="黑体" panose="02010609060101010101" pitchFamily="49" charset="-122"/>
                </a:rPr>
                <a:t>研究背景、目的及意义介绍</a:t>
              </a:r>
              <a:endParaRPr lang="en-US" altLang="zh-CN" sz="2400" b="1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4299773" y="1452059"/>
              <a:ext cx="530492" cy="530492"/>
              <a:chOff x="5416598" y="4355615"/>
              <a:chExt cx="530492" cy="530492"/>
            </a:xfrm>
          </p:grpSpPr>
          <p:sp>
            <p:nvSpPr>
              <p:cNvPr id="11" name="矩形: 圆角 10"/>
              <p:cNvSpPr/>
              <p:nvPr/>
            </p:nvSpPr>
            <p:spPr>
              <a:xfrm>
                <a:off x="5416598" y="4355615"/>
                <a:ext cx="530492" cy="530492"/>
              </a:xfrm>
              <a:prstGeom prst="roundRect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SG" altLang="en-US"/>
              </a:p>
            </p:txBody>
          </p:sp>
          <p:sp>
            <p:nvSpPr>
              <p:cNvPr id="12" name="矩形: 圆角 11"/>
              <p:cNvSpPr/>
              <p:nvPr/>
            </p:nvSpPr>
            <p:spPr>
              <a:xfrm>
                <a:off x="5492798" y="4431815"/>
                <a:ext cx="378092" cy="378092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SG" sz="3200" b="1" dirty="0">
                    <a:solidFill>
                      <a:srgbClr val="0070C0"/>
                    </a:solidFill>
                  </a:rPr>
                  <a:t>1</a:t>
                </a:r>
                <a:endParaRPr lang="zh-SG" altLang="en-US" b="1" dirty="0">
                  <a:solidFill>
                    <a:srgbClr val="0070C0"/>
                  </a:solidFill>
                </a:endParaRPr>
              </a:p>
            </p:txBody>
          </p:sp>
        </p:grpSp>
      </p:grpSp>
      <p:cxnSp>
        <p:nvCxnSpPr>
          <p:cNvPr id="14" name="直接连接符 13"/>
          <p:cNvCxnSpPr>
            <a:stCxn id="9" idx="3"/>
          </p:cNvCxnSpPr>
          <p:nvPr/>
        </p:nvCxnSpPr>
        <p:spPr>
          <a:xfrm flipV="1">
            <a:off x="4694081" y="425789"/>
            <a:ext cx="7179159" cy="4957"/>
          </a:xfrm>
          <a:prstGeom prst="line">
            <a:avLst/>
          </a:prstGeom>
          <a:ln w="12700">
            <a:solidFill>
              <a:srgbClr val="3887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/>
          <p:cNvSpPr/>
          <p:nvPr/>
        </p:nvSpPr>
        <p:spPr>
          <a:xfrm>
            <a:off x="691035" y="914664"/>
            <a:ext cx="23752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0" dirty="0">
                <a:effectLst/>
                <a:latin typeface="Consolas" panose="020B0609020204030204" pitchFamily="49" charset="0"/>
              </a:rPr>
              <a:t>InnoDB</a:t>
            </a:r>
            <a:endParaRPr lang="en-US" altLang="zh-CN" sz="3200" b="0" dirty="0">
              <a:effectLst/>
              <a:latin typeface="Consolas" panose="020B0609020204030204" pitchFamily="49" charset="0"/>
            </a:endParaRPr>
          </a:p>
        </p:txBody>
      </p:sp>
      <p:sp>
        <p:nvSpPr>
          <p:cNvPr id="22" name="文本框 21"/>
          <p:cNvSpPr txBox="1"/>
          <p:nvPr>
            <p:custDataLst>
              <p:tags r:id="rId1"/>
            </p:custDataLst>
          </p:nvPr>
        </p:nvSpPr>
        <p:spPr>
          <a:xfrm>
            <a:off x="691036" y="1499439"/>
            <a:ext cx="6070491" cy="3562688"/>
          </a:xfrm>
          <a:prstGeom prst="rect">
            <a:avLst/>
          </a:prstGeom>
          <a:noFill/>
        </p:spPr>
        <p:txBody>
          <a:bodyPr vert="horz" wrap="square" bIns="0" rtlCol="0" anchor="b" anchorCtr="0">
            <a:normAutofit lnSpcReduction="10000"/>
          </a:bodyPr>
          <a:lstStyle/>
          <a:p>
            <a:r>
              <a:rPr lang="zh-CN" altLang="en-US" sz="2400" b="0" i="0" dirty="0">
                <a:solidFill>
                  <a:srgbClr val="121212"/>
                </a:solidFill>
                <a:effectLst/>
                <a:latin typeface="-apple-system"/>
              </a:rPr>
              <a:t>事务</a:t>
            </a:r>
            <a:r>
              <a:rPr lang="en-US" altLang="zh-CN" sz="2400" b="0" i="0" dirty="0">
                <a:solidFill>
                  <a:srgbClr val="121212"/>
                </a:solidFill>
                <a:effectLst/>
                <a:latin typeface="-apple-system"/>
              </a:rPr>
              <a:t>(</a:t>
            </a:r>
            <a:r>
              <a:rPr lang="en-US" altLang="zh-CN" sz="2400" dirty="0">
                <a:solidFill>
                  <a:srgbClr val="333333"/>
                </a:solidFill>
                <a:latin typeface="Helvetica Neue" panose="02000503000000020004"/>
              </a:rPr>
              <a:t>Transaction)</a:t>
            </a:r>
            <a:r>
              <a:rPr lang="zh-CN" altLang="en-US" sz="2400" b="0" i="0" dirty="0">
                <a:solidFill>
                  <a:srgbClr val="121212"/>
                </a:solidFill>
                <a:effectLst/>
                <a:latin typeface="-apple-system"/>
              </a:rPr>
              <a:t>的</a:t>
            </a:r>
            <a:r>
              <a:rPr lang="en-US" altLang="zh-CN" sz="2400" b="0" i="0" dirty="0">
                <a:solidFill>
                  <a:srgbClr val="121212"/>
                </a:solidFill>
                <a:effectLst/>
                <a:latin typeface="-apple-system"/>
              </a:rPr>
              <a:t>ACID (</a:t>
            </a:r>
            <a:r>
              <a:rPr lang="en-US" altLang="zh-CN" sz="2400" b="0" dirty="0">
                <a:effectLst/>
                <a:latin typeface="Consolas" panose="020B0609020204030204" pitchFamily="49" charset="0"/>
              </a:rPr>
              <a:t>atomicity</a:t>
            </a:r>
            <a:r>
              <a:rPr lang="zh-CN" altLang="en-US" sz="2400" b="0" dirty="0">
                <a:effectLst/>
                <a:latin typeface="Consolas" panose="020B0609020204030204" pitchFamily="49" charset="0"/>
              </a:rPr>
              <a:t>原子性</a:t>
            </a:r>
            <a:r>
              <a:rPr lang="en-US" altLang="zh-CN" sz="2400" b="0" dirty="0">
                <a:effectLst/>
                <a:latin typeface="Consolas" panose="020B0609020204030204" pitchFamily="49" charset="0"/>
              </a:rPr>
              <a:t>, consistency</a:t>
            </a:r>
            <a:r>
              <a:rPr lang="zh-CN" altLang="en-US" sz="2400" b="0" dirty="0">
                <a:effectLst/>
                <a:latin typeface="Consolas" panose="020B0609020204030204" pitchFamily="49" charset="0"/>
              </a:rPr>
              <a:t>一致性</a:t>
            </a:r>
            <a:r>
              <a:rPr lang="en-US" altLang="zh-CN" sz="2400" b="0" dirty="0">
                <a:effectLst/>
                <a:latin typeface="Consolas" panose="020B0609020204030204" pitchFamily="49" charset="0"/>
              </a:rPr>
              <a:t>, isolation</a:t>
            </a:r>
            <a:r>
              <a:rPr lang="zh-CN" altLang="en-US" sz="2400" b="0" dirty="0">
                <a:effectLst/>
                <a:latin typeface="Consolas" panose="020B0609020204030204" pitchFamily="49" charset="0"/>
              </a:rPr>
              <a:t>隔离性</a:t>
            </a:r>
            <a:r>
              <a:rPr lang="en-US" altLang="zh-CN" sz="2400" b="0" dirty="0">
                <a:effectLst/>
                <a:latin typeface="Consolas" panose="020B0609020204030204" pitchFamily="49" charset="0"/>
              </a:rPr>
              <a:t>, durability</a:t>
            </a:r>
            <a:r>
              <a:rPr lang="zh-CN" altLang="en-US" sz="2400" b="0" dirty="0">
                <a:effectLst/>
                <a:latin typeface="Consolas" panose="020B0609020204030204" pitchFamily="49" charset="0"/>
              </a:rPr>
              <a:t>持久性</a:t>
            </a:r>
            <a:r>
              <a:rPr lang="en-US" altLang="zh-CN" sz="2400" b="0" i="0" dirty="0">
                <a:solidFill>
                  <a:srgbClr val="121212"/>
                </a:solidFill>
                <a:effectLst/>
                <a:latin typeface="-apple-system"/>
              </a:rPr>
              <a:t>)</a:t>
            </a:r>
            <a:r>
              <a:rPr lang="zh-CN" altLang="en-US" sz="2400" b="0" i="0" dirty="0">
                <a:solidFill>
                  <a:srgbClr val="121212"/>
                </a:solidFill>
                <a:effectLst/>
                <a:latin typeface="-apple-system"/>
              </a:rPr>
              <a:t>是基于日志实现和保证的，持久性就是通过</a:t>
            </a:r>
            <a:r>
              <a:rPr lang="en-US" altLang="zh-CN" sz="2400" b="0" i="0" dirty="0">
                <a:solidFill>
                  <a:srgbClr val="121212"/>
                </a:solidFill>
                <a:effectLst/>
                <a:latin typeface="-apple-system"/>
              </a:rPr>
              <a:t>redo log</a:t>
            </a:r>
            <a:r>
              <a:rPr lang="zh-CN" altLang="en-US" sz="2400" b="0" i="0" dirty="0">
                <a:solidFill>
                  <a:srgbClr val="121212"/>
                </a:solidFill>
                <a:effectLst/>
                <a:latin typeface="-apple-system"/>
              </a:rPr>
              <a:t>日志文件来保证的，原子性是通过</a:t>
            </a:r>
            <a:r>
              <a:rPr lang="en-US" altLang="zh-CN" sz="2400" b="0" i="0" dirty="0">
                <a:solidFill>
                  <a:srgbClr val="121212"/>
                </a:solidFill>
                <a:effectLst/>
                <a:latin typeface="-apple-system"/>
              </a:rPr>
              <a:t>undo</a:t>
            </a:r>
            <a:r>
              <a:rPr lang="zh-CN" altLang="en-US" sz="2400" b="0" i="0" dirty="0">
                <a:solidFill>
                  <a:srgbClr val="121212"/>
                </a:solidFill>
                <a:effectLst/>
                <a:latin typeface="-apple-system"/>
              </a:rPr>
              <a:t>保证。</a:t>
            </a:r>
            <a:endParaRPr lang="en-US" altLang="zh-CN" sz="2400" b="0" i="0" dirty="0">
              <a:solidFill>
                <a:srgbClr val="121212"/>
              </a:solidFill>
              <a:effectLst/>
              <a:latin typeface="-apple-system"/>
            </a:endParaRPr>
          </a:p>
          <a:p>
            <a:endParaRPr lang="en-US" altLang="zh-CN" sz="2400" b="0" i="0" dirty="0">
              <a:solidFill>
                <a:srgbClr val="121212"/>
              </a:solidFill>
              <a:effectLst/>
              <a:latin typeface="-apple-system"/>
            </a:endParaRPr>
          </a:p>
          <a:p>
            <a:r>
              <a:rPr lang="en-US" altLang="zh-CN" sz="2400" dirty="0">
                <a:solidFill>
                  <a:srgbClr val="333333"/>
                </a:solidFill>
                <a:latin typeface="Helvetica Neue" panose="02000503000000020004"/>
              </a:rPr>
              <a:t>I</a:t>
            </a:r>
            <a:r>
              <a:rPr lang="en-US" altLang="zh-CN" sz="2400" b="0" i="0" dirty="0">
                <a:solidFill>
                  <a:srgbClr val="333333"/>
                </a:solidFill>
                <a:effectLst/>
                <a:latin typeface="Helvetica Neue" panose="02000503000000020004"/>
              </a:rPr>
              <a:t>nnoDB</a:t>
            </a:r>
            <a:r>
              <a:rPr lang="zh-CN" altLang="en-US" sz="2400" b="0" i="0" dirty="0">
                <a:solidFill>
                  <a:srgbClr val="333333"/>
                </a:solidFill>
                <a:effectLst/>
                <a:latin typeface="Helvetica Neue" panose="02000503000000020004"/>
              </a:rPr>
              <a:t>，是</a:t>
            </a:r>
            <a:r>
              <a:rPr lang="en-US" altLang="zh-CN" sz="2400" b="0" i="0" dirty="0">
                <a:solidFill>
                  <a:srgbClr val="333333"/>
                </a:solidFill>
                <a:effectLst/>
                <a:latin typeface="Helvetica Neue" panose="02000503000000020004"/>
              </a:rPr>
              <a:t>MySQL</a:t>
            </a:r>
            <a:r>
              <a:rPr lang="zh-CN" altLang="en-US" sz="2400" b="0" i="0" dirty="0">
                <a:solidFill>
                  <a:srgbClr val="333333"/>
                </a:solidFill>
                <a:effectLst/>
                <a:latin typeface="Helvetica Neue" panose="02000503000000020004"/>
              </a:rPr>
              <a:t>的数据库引擎之一，也目是</a:t>
            </a:r>
            <a:r>
              <a:rPr lang="en-US" altLang="zh-CN" sz="2400" b="0" i="0" dirty="0">
                <a:solidFill>
                  <a:srgbClr val="333333"/>
                </a:solidFill>
                <a:effectLst/>
                <a:latin typeface="Helvetica Neue" panose="02000503000000020004"/>
              </a:rPr>
              <a:t>MySQL</a:t>
            </a:r>
            <a:r>
              <a:rPr lang="zh-CN" altLang="en-US" sz="2400" b="0" i="0" dirty="0">
                <a:solidFill>
                  <a:srgbClr val="333333"/>
                </a:solidFill>
                <a:effectLst/>
                <a:latin typeface="Helvetica Neue" panose="02000503000000020004"/>
              </a:rPr>
              <a:t>的默认存储引擎，</a:t>
            </a:r>
            <a:r>
              <a:rPr lang="en-US" altLang="zh-CN" sz="2400" b="0" i="0" dirty="0">
                <a:solidFill>
                  <a:srgbClr val="333333"/>
                </a:solidFill>
                <a:effectLst/>
                <a:latin typeface="Helvetica Neue" panose="02000503000000020004"/>
              </a:rPr>
              <a:t> InnoDB</a:t>
            </a:r>
            <a:r>
              <a:rPr lang="zh-CN" altLang="en-US" sz="2400" b="0" i="0" dirty="0">
                <a:solidFill>
                  <a:srgbClr val="333333"/>
                </a:solidFill>
                <a:effectLst/>
                <a:latin typeface="Helvetica Neue" panose="02000503000000020004"/>
              </a:rPr>
              <a:t> 是为处理巨大数据量时的最大性能设计，其最大特色就是支持了</a:t>
            </a:r>
            <a:r>
              <a:rPr lang="en-US" altLang="zh-CN" sz="2400" b="0" i="0" u="none" strike="noStrike" dirty="0">
                <a:effectLst/>
                <a:latin typeface="Helvetica Neue" panose="02000503000000020004"/>
              </a:rPr>
              <a:t>ACID</a:t>
            </a:r>
            <a:r>
              <a:rPr lang="zh-CN" altLang="en-US" sz="2400" b="0" i="0" dirty="0">
                <a:solidFill>
                  <a:srgbClr val="333333"/>
                </a:solidFill>
                <a:effectLst/>
                <a:latin typeface="Helvetica Neue" panose="02000503000000020004"/>
              </a:rPr>
              <a:t>兼容的</a:t>
            </a:r>
            <a:r>
              <a:rPr lang="zh-CN" altLang="en-US" sz="2400" b="0" i="0" u="none" strike="noStrike" dirty="0">
                <a:effectLst/>
                <a:latin typeface="Helvetica Neue" panose="02000503000000020004"/>
              </a:rPr>
              <a:t>事务</a:t>
            </a:r>
            <a:r>
              <a:rPr lang="zh-CN" altLang="en-US" sz="2400" b="0" i="0" dirty="0">
                <a:solidFill>
                  <a:srgbClr val="333333"/>
                </a:solidFill>
                <a:effectLst/>
                <a:latin typeface="Helvetica Neue" panose="02000503000000020004"/>
              </a:rPr>
              <a:t>功能</a:t>
            </a:r>
            <a:r>
              <a:rPr lang="zh-CN" altLang="en-US" sz="2400" dirty="0">
                <a:solidFill>
                  <a:srgbClr val="333333"/>
                </a:solidFill>
                <a:latin typeface="Helvetica Neue" panose="02000503000000020004"/>
              </a:rPr>
              <a:t>。</a:t>
            </a:r>
            <a:endParaRPr lang="en-US" altLang="zh-CN" sz="2400" dirty="0">
              <a:latin typeface="Avenir" panose="02000503020000020003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25789" y="6105814"/>
            <a:ext cx="10226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hlinkClick r:id="rId2"/>
              </a:rPr>
              <a:t>Reference</a:t>
            </a:r>
            <a:endParaRPr lang="en-US" altLang="zh-CN" sz="16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6420" y="619793"/>
            <a:ext cx="3986820" cy="3086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9311" y="3706411"/>
            <a:ext cx="3983929" cy="2670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8243557" y="202421"/>
            <a:ext cx="1724098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SG" sz="3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endParaRPr lang="zh-SG" altLang="en-US" sz="3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1158703" y="4271849"/>
            <a:ext cx="9918797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>
            <a:off x="1158702" y="4521971"/>
            <a:ext cx="7747971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1158702" y="3455432"/>
            <a:ext cx="14221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研究计划</a:t>
            </a:r>
            <a:endParaRPr lang="en-US" altLang="zh-CN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160543" y="165500"/>
            <a:ext cx="2077737" cy="530492"/>
            <a:chOff x="4299773" y="1452059"/>
            <a:chExt cx="2077737" cy="530492"/>
          </a:xfrm>
        </p:grpSpPr>
        <p:sp>
          <p:nvSpPr>
            <p:cNvPr id="9" name="矩形 8"/>
            <p:cNvSpPr/>
            <p:nvPr/>
          </p:nvSpPr>
          <p:spPr>
            <a:xfrm>
              <a:off x="4955326" y="1486472"/>
              <a:ext cx="1422184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Bef>
                  <a:spcPts val="1200"/>
                </a:spcBef>
              </a:pPr>
              <a:r>
                <a:rPr lang="zh-CN" altLang="en-US" sz="2400" b="1" dirty="0">
                  <a:latin typeface="黑体" panose="02010609060101010101" pitchFamily="49" charset="-122"/>
                  <a:ea typeface="黑体" panose="02010609060101010101" pitchFamily="49" charset="-122"/>
                </a:rPr>
                <a:t>研究计划</a:t>
              </a:r>
              <a:endParaRPr lang="en-US" altLang="zh-CN" sz="2400" b="1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4299773" y="1452059"/>
              <a:ext cx="530492" cy="530492"/>
              <a:chOff x="5416598" y="4355615"/>
              <a:chExt cx="530492" cy="530492"/>
            </a:xfrm>
          </p:grpSpPr>
          <p:sp>
            <p:nvSpPr>
              <p:cNvPr id="11" name="矩形: 圆角 10"/>
              <p:cNvSpPr/>
              <p:nvPr/>
            </p:nvSpPr>
            <p:spPr>
              <a:xfrm>
                <a:off x="5416598" y="4355615"/>
                <a:ext cx="530492" cy="530492"/>
              </a:xfrm>
              <a:prstGeom prst="roundRect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SG" altLang="en-US"/>
              </a:p>
            </p:txBody>
          </p:sp>
          <p:sp>
            <p:nvSpPr>
              <p:cNvPr id="12" name="矩形: 圆角 11"/>
              <p:cNvSpPr/>
              <p:nvPr/>
            </p:nvSpPr>
            <p:spPr>
              <a:xfrm>
                <a:off x="5492798" y="4431815"/>
                <a:ext cx="378092" cy="378092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200" b="1" dirty="0">
                    <a:solidFill>
                      <a:srgbClr val="0070C0"/>
                    </a:solidFill>
                  </a:rPr>
                  <a:t>2</a:t>
                </a:r>
                <a:endParaRPr lang="zh-SG" altLang="en-US" b="1" dirty="0">
                  <a:solidFill>
                    <a:srgbClr val="0070C0"/>
                  </a:solidFill>
                </a:endParaRPr>
              </a:p>
            </p:txBody>
          </p:sp>
        </p:grpSp>
      </p:grpSp>
      <p:cxnSp>
        <p:nvCxnSpPr>
          <p:cNvPr id="14" name="直接连接符 13"/>
          <p:cNvCxnSpPr>
            <a:stCxn id="9" idx="3"/>
          </p:cNvCxnSpPr>
          <p:nvPr/>
        </p:nvCxnSpPr>
        <p:spPr>
          <a:xfrm flipV="1">
            <a:off x="2238280" y="425790"/>
            <a:ext cx="9634960" cy="4956"/>
          </a:xfrm>
          <a:prstGeom prst="line">
            <a:avLst/>
          </a:prstGeom>
          <a:ln w="12700">
            <a:solidFill>
              <a:srgbClr val="3887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691035" y="914664"/>
            <a:ext cx="1091932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0" dirty="0">
                <a:effectLst/>
                <a:latin typeface="Consolas" panose="020B0609020204030204" pitchFamily="49" charset="0"/>
              </a:rPr>
              <a:t>Training plan:</a:t>
            </a:r>
            <a:endParaRPr lang="en-US" altLang="zh-CN" sz="3200" b="0" dirty="0">
              <a:effectLst/>
              <a:latin typeface="Consolas" panose="020B0609020204030204" pitchFamily="49" charset="0"/>
            </a:endParaRPr>
          </a:p>
          <a:p>
            <a:endParaRPr lang="en-US" altLang="zh-CN" sz="2000" dirty="0">
              <a:hlinkClick r:id="rId1"/>
            </a:endParaRPr>
          </a:p>
          <a:p>
            <a:r>
              <a:rPr lang="en-US" altLang="zh-CN" sz="2000" dirty="0" err="1">
                <a:hlinkClick r:id="rId1"/>
              </a:rPr>
              <a:t>CDDSCLab</a:t>
            </a:r>
            <a:r>
              <a:rPr lang="en-US" altLang="zh-CN" sz="2000" dirty="0">
                <a:hlinkClick r:id="rId1"/>
              </a:rPr>
              <a:t>/training-plan: </a:t>
            </a:r>
            <a:r>
              <a:rPr lang="zh-CN" altLang="en-US" sz="2000" dirty="0">
                <a:hlinkClick r:id="rId1"/>
              </a:rPr>
              <a:t>电子科技大学分布式存储与计算实验室新生训练计划 </a:t>
            </a:r>
            <a:r>
              <a:rPr lang="en-US" altLang="zh-CN" sz="2000" dirty="0">
                <a:hlinkClick r:id="rId1"/>
              </a:rPr>
              <a:t>(github.com)</a:t>
            </a:r>
            <a:endParaRPr lang="en-US" altLang="zh-CN" sz="2000" b="0" dirty="0">
              <a:effectLst/>
              <a:latin typeface="Consolas" panose="020B0609020204030204" pitchFamily="49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9181" y="2295378"/>
            <a:ext cx="2571429" cy="3504762"/>
          </a:xfrm>
          <a:prstGeom prst="rect">
            <a:avLst/>
          </a:prstGeom>
        </p:spPr>
      </p:pic>
      <p:sp>
        <p:nvSpPr>
          <p:cNvPr id="15" name="文本框 14"/>
          <p:cNvSpPr txBox="1"/>
          <p:nvPr>
            <p:custDataLst>
              <p:tags r:id="rId3"/>
            </p:custDataLst>
          </p:nvPr>
        </p:nvSpPr>
        <p:spPr>
          <a:xfrm>
            <a:off x="614835" y="2536448"/>
            <a:ext cx="6733996" cy="2206560"/>
          </a:xfrm>
          <a:prstGeom prst="rect">
            <a:avLst/>
          </a:prstGeom>
          <a:noFill/>
        </p:spPr>
        <p:txBody>
          <a:bodyPr vert="horz" wrap="square" bIns="0" rtlCol="0" anchor="b" anchorCtr="0">
            <a:normAutofit lnSpcReduction="10000"/>
          </a:bodyPr>
          <a:lstStyle/>
          <a:p>
            <a:r>
              <a:rPr lang="zh-CN" altLang="en-US" sz="2400" dirty="0">
                <a:solidFill>
                  <a:srgbClr val="121212"/>
                </a:solidFill>
                <a:latin typeface="-apple-system"/>
              </a:rPr>
              <a:t>由指导老师提供的学习方案，计划在第二次报告前完成内容学习以及其中的练习项目。</a:t>
            </a:r>
            <a:endParaRPr lang="en-US" altLang="zh-CN" sz="2400" dirty="0">
              <a:solidFill>
                <a:srgbClr val="121212"/>
              </a:solidFill>
              <a:latin typeface="-apple-system"/>
            </a:endParaRPr>
          </a:p>
          <a:p>
            <a:endParaRPr lang="en-US" altLang="zh-CN" sz="2400" b="0" i="0" dirty="0">
              <a:solidFill>
                <a:srgbClr val="121212"/>
              </a:solidFill>
              <a:effectLst/>
              <a:latin typeface="-apple-system"/>
            </a:endParaRPr>
          </a:p>
          <a:p>
            <a:r>
              <a:rPr lang="zh-CN" altLang="en-US" sz="2400" b="0" i="0" dirty="0">
                <a:solidFill>
                  <a:srgbClr val="121212"/>
                </a:solidFill>
                <a:effectLst/>
                <a:latin typeface="-apple-system"/>
              </a:rPr>
              <a:t>参考资料，以</a:t>
            </a:r>
            <a:r>
              <a:rPr lang="en-US" altLang="zh-CN" sz="2400" b="0" i="0" dirty="0">
                <a:solidFill>
                  <a:srgbClr val="121212"/>
                </a:solidFill>
                <a:effectLst/>
                <a:latin typeface="-apple-system"/>
              </a:rPr>
              <a:t>《</a:t>
            </a:r>
            <a:r>
              <a:rPr lang="zh-CN" altLang="en-US" sz="2400" b="0" i="0" dirty="0">
                <a:solidFill>
                  <a:srgbClr val="121212"/>
                </a:solidFill>
                <a:effectLst/>
                <a:latin typeface="-apple-system"/>
              </a:rPr>
              <a:t>算法导论</a:t>
            </a:r>
            <a:r>
              <a:rPr lang="en-US" altLang="zh-CN" sz="2400" b="0" i="0" dirty="0">
                <a:solidFill>
                  <a:srgbClr val="121212"/>
                </a:solidFill>
                <a:effectLst/>
                <a:latin typeface="-apple-system"/>
              </a:rPr>
              <a:t>》</a:t>
            </a:r>
            <a:r>
              <a:rPr lang="zh-CN" altLang="en-US" sz="2400" b="0" i="0" dirty="0">
                <a:solidFill>
                  <a:srgbClr val="121212"/>
                </a:solidFill>
                <a:effectLst/>
                <a:latin typeface="-apple-system"/>
              </a:rPr>
              <a:t>和</a:t>
            </a:r>
            <a:r>
              <a:rPr lang="en-US" altLang="zh-CN" sz="2400" b="0" i="0" dirty="0">
                <a:solidFill>
                  <a:srgbClr val="121212"/>
                </a:solidFill>
                <a:effectLst/>
                <a:latin typeface="-apple-system"/>
              </a:rPr>
              <a:t>《</a:t>
            </a:r>
            <a:r>
              <a:rPr lang="zh-CN" altLang="en-US" sz="2400" b="0" i="0" dirty="0">
                <a:solidFill>
                  <a:srgbClr val="121212"/>
                </a:solidFill>
                <a:effectLst/>
                <a:latin typeface="-apple-system"/>
              </a:rPr>
              <a:t>数据库系统概念</a:t>
            </a:r>
            <a:r>
              <a:rPr lang="en-US" altLang="zh-CN" sz="2400" b="0" i="0" dirty="0">
                <a:solidFill>
                  <a:srgbClr val="121212"/>
                </a:solidFill>
                <a:effectLst/>
                <a:latin typeface="-apple-system"/>
              </a:rPr>
              <a:t>》</a:t>
            </a:r>
            <a:r>
              <a:rPr lang="zh-CN" altLang="en-US" sz="2400" b="0" i="0" dirty="0">
                <a:solidFill>
                  <a:srgbClr val="121212"/>
                </a:solidFill>
                <a:effectLst/>
                <a:latin typeface="-apple-system"/>
              </a:rPr>
              <a:t>为主，首要参考文献</a:t>
            </a:r>
            <a:r>
              <a:rPr lang="en-US" altLang="zh-CN" sz="2400" i="1" dirty="0"/>
              <a:t>LogStore: A Cloud-Native and Multi-Tenant Log Database.</a:t>
            </a:r>
            <a:endParaRPr lang="en-US" altLang="zh-CN" sz="2400" b="0" i="0" dirty="0">
              <a:solidFill>
                <a:srgbClr val="121212"/>
              </a:solidFill>
              <a:effectLst/>
              <a:latin typeface="-apple-system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8243557" y="202421"/>
            <a:ext cx="1724098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SG" sz="3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endParaRPr lang="zh-SG" altLang="en-US" sz="3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1158703" y="4271849"/>
            <a:ext cx="9918797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>
            <a:off x="1158702" y="4521971"/>
            <a:ext cx="7747971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1074940" y="3455432"/>
            <a:ext cx="306846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1200"/>
              </a:spcBef>
            </a:pPr>
            <a:r>
              <a:rPr lang="zh-CN" alt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研究准备与进展</a:t>
            </a:r>
            <a:endParaRPr lang="zh-CN" altLang="en-US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160543" y="165500"/>
            <a:ext cx="3005876" cy="530492"/>
            <a:chOff x="4299773" y="1452059"/>
            <a:chExt cx="3005876" cy="530492"/>
          </a:xfrm>
        </p:grpSpPr>
        <p:sp>
          <p:nvSpPr>
            <p:cNvPr id="9" name="矩形 8"/>
            <p:cNvSpPr/>
            <p:nvPr/>
          </p:nvSpPr>
          <p:spPr>
            <a:xfrm>
              <a:off x="4955326" y="1486472"/>
              <a:ext cx="235032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Bef>
                  <a:spcPts val="1200"/>
                </a:spcBef>
              </a:pPr>
              <a:r>
                <a:rPr lang="zh-CN" altLang="en-US" sz="2400" b="1" dirty="0">
                  <a:latin typeface="黑体" panose="02010609060101010101" pitchFamily="49" charset="-122"/>
                  <a:ea typeface="黑体" panose="02010609060101010101" pitchFamily="49" charset="-122"/>
                </a:rPr>
                <a:t>研究准备与进展</a:t>
              </a:r>
              <a:endParaRPr lang="en-US" altLang="zh-CN" sz="2400" b="1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4299773" y="1452059"/>
              <a:ext cx="530492" cy="530492"/>
              <a:chOff x="5416598" y="4355615"/>
              <a:chExt cx="530492" cy="530492"/>
            </a:xfrm>
          </p:grpSpPr>
          <p:sp>
            <p:nvSpPr>
              <p:cNvPr id="11" name="矩形: 圆角 10"/>
              <p:cNvSpPr/>
              <p:nvPr/>
            </p:nvSpPr>
            <p:spPr>
              <a:xfrm>
                <a:off x="5416598" y="4355615"/>
                <a:ext cx="530492" cy="530492"/>
              </a:xfrm>
              <a:prstGeom prst="roundRect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SG" altLang="en-US"/>
              </a:p>
            </p:txBody>
          </p:sp>
          <p:sp>
            <p:nvSpPr>
              <p:cNvPr id="12" name="矩形: 圆角 11"/>
              <p:cNvSpPr/>
              <p:nvPr/>
            </p:nvSpPr>
            <p:spPr>
              <a:xfrm>
                <a:off x="5492798" y="4431815"/>
                <a:ext cx="378092" cy="378092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200" b="1" dirty="0">
                    <a:solidFill>
                      <a:srgbClr val="0070C0"/>
                    </a:solidFill>
                  </a:rPr>
                  <a:t>3</a:t>
                </a:r>
                <a:endParaRPr lang="zh-SG" altLang="en-US" b="1" dirty="0">
                  <a:solidFill>
                    <a:srgbClr val="0070C0"/>
                  </a:solidFill>
                </a:endParaRPr>
              </a:p>
            </p:txBody>
          </p:sp>
        </p:grpSp>
      </p:grpSp>
      <p:cxnSp>
        <p:nvCxnSpPr>
          <p:cNvPr id="14" name="直接连接符 13"/>
          <p:cNvCxnSpPr>
            <a:stCxn id="9" idx="3"/>
          </p:cNvCxnSpPr>
          <p:nvPr/>
        </p:nvCxnSpPr>
        <p:spPr>
          <a:xfrm flipV="1">
            <a:off x="3166419" y="425790"/>
            <a:ext cx="8706821" cy="4956"/>
          </a:xfrm>
          <a:prstGeom prst="line">
            <a:avLst/>
          </a:prstGeom>
          <a:ln w="12700">
            <a:solidFill>
              <a:srgbClr val="3887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图片 1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5789" y="887455"/>
            <a:ext cx="5380952" cy="2647619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816096" y="3991783"/>
            <a:ext cx="414179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本项目用到的语言为</a:t>
            </a:r>
            <a:r>
              <a:rPr lang="en-US" altLang="zh-CN" dirty="0" err="1"/>
              <a:t>c++</a:t>
            </a:r>
            <a:r>
              <a:rPr lang="zh-CN" altLang="en-US" dirty="0"/>
              <a:t>和</a:t>
            </a:r>
            <a:r>
              <a:rPr lang="en-US" altLang="zh-CN" dirty="0" err="1"/>
              <a:t>mysql</a:t>
            </a:r>
            <a:r>
              <a:rPr lang="en-US" altLang="zh-CN" dirty="0"/>
              <a:t>,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dirty="0"/>
              <a:t>项目初期使用过其他的</a:t>
            </a:r>
            <a:r>
              <a:rPr lang="en-US" altLang="zh-CN" dirty="0" err="1"/>
              <a:t>typescript,golang</a:t>
            </a:r>
            <a:r>
              <a:rPr lang="zh-CN" altLang="en-US" dirty="0"/>
              <a:t>和</a:t>
            </a:r>
            <a:r>
              <a:rPr lang="en-US" altLang="zh-CN" dirty="0"/>
              <a:t>python</a:t>
            </a:r>
            <a:r>
              <a:rPr lang="zh-CN" altLang="en-US" dirty="0"/>
              <a:t>语言，</a:t>
            </a:r>
            <a:endParaRPr lang="en-US" altLang="zh-CN" dirty="0"/>
          </a:p>
          <a:p>
            <a:r>
              <a:rPr lang="zh-CN" altLang="en-US" dirty="0"/>
              <a:t>最终缘于对于</a:t>
            </a:r>
            <a:r>
              <a:rPr lang="en-US" altLang="zh-CN" dirty="0" err="1"/>
              <a:t>c++</a:t>
            </a:r>
            <a:r>
              <a:rPr lang="zh-CN" altLang="en-US" dirty="0"/>
              <a:t>和关系型数据库的熟悉程度比较高而使用</a:t>
            </a:r>
            <a:r>
              <a:rPr lang="en-US" altLang="zh-CN" dirty="0" err="1"/>
              <a:t>c++</a:t>
            </a:r>
            <a:endParaRPr lang="en-US" altLang="zh-CN" dirty="0"/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7008" y="1178905"/>
            <a:ext cx="2504181" cy="4326668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"/>
          <p:cNvSpPr>
            <a:spLocks noChangeArrowheads="1"/>
          </p:cNvSpPr>
          <p:nvPr/>
        </p:nvSpPr>
        <p:spPr bwMode="auto">
          <a:xfrm>
            <a:off x="816096" y="2358257"/>
            <a:ext cx="11123558" cy="36933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90204" pitchFamily="34" charset="0"/>
              </a:rPr>
              <a:t>B-树中所有结点中孩子结点个数的最大值成为B-树的阶，通常用m表示，从查找效率考虑，一般要求m&gt;=3。</a:t>
            </a:r>
            <a:endParaRPr kumimoji="0" lang="en-US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90204" pitchFamily="34" charset="0"/>
              </a:rPr>
              <a:t>一棵m阶B-树或者是一棵空树，或者是满足以下条件的m叉树。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90204" pitchFamily="34" charset="0"/>
              </a:rPr>
            </a:b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90204" pitchFamily="34" charset="0"/>
              </a:rPr>
              <a:t>1）每个结点最多有m个分支（子树）；而最少分支数要看是否为根结点，如果是根结点且不是叶子结点，</a:t>
            </a:r>
            <a:endParaRPr kumimoji="0" lang="en-US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90204" pitchFamily="34" charset="0"/>
              </a:rPr>
              <a:t>则至少要有两个分支，非根非叶结点至少有ceil(m/2)个分支，这里ceil代表向上取整。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90204" pitchFamily="34" charset="0"/>
              </a:rPr>
            </a:b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90204" pitchFamily="34" charset="0"/>
              </a:rPr>
              <a:t>2）如果一个结点有n-1个关键字，那么该结点有n个分支。这n-1个关键字按照递增顺序排列。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90204" pitchFamily="34" charset="0"/>
              </a:rPr>
            </a:b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90204" pitchFamily="34" charset="0"/>
              </a:rPr>
              <a:t>3）每个结点的结构为：</a:t>
            </a:r>
            <a:endParaRPr kumimoji="0" lang="en-US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zh-CN" dirty="0">
              <a:latin typeface="Arial" panose="020B060402020209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90204" pitchFamily="34" charset="0"/>
              </a:rPr>
              <a:t>其中，n为该结点中关键字的个数；ki为该结点的关键字且满足ki&lt;ki+1；pi为该结点的孩子结点指针且满足</a:t>
            </a:r>
            <a:endParaRPr kumimoji="0" lang="en-US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90204" pitchFamily="34" charset="0"/>
              </a:rPr>
              <a:t>pi所指结点上的关键字大于ki且小于ki+1，p0所指结点上的关键字小于k1，pn所指结点上的关键字大于kn。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90204" pitchFamily="34" charset="0"/>
              </a:rPr>
              <a:t>4）结点内各关键字互不相等且按从小到大排列。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90204" pitchFamily="34" charset="0"/>
              </a:rPr>
            </a:b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90204" pitchFamily="34" charset="0"/>
              </a:rPr>
              <a:t>5）叶子结点处于同一层；可以用空指针表示，是查找失败到达的位置。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160543" y="165500"/>
            <a:ext cx="3005876" cy="530492"/>
            <a:chOff x="4299773" y="1452059"/>
            <a:chExt cx="3005876" cy="530492"/>
          </a:xfrm>
        </p:grpSpPr>
        <p:sp>
          <p:nvSpPr>
            <p:cNvPr id="9" name="矩形 8"/>
            <p:cNvSpPr/>
            <p:nvPr/>
          </p:nvSpPr>
          <p:spPr>
            <a:xfrm>
              <a:off x="4955326" y="1486472"/>
              <a:ext cx="235032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Bef>
                  <a:spcPts val="1200"/>
                </a:spcBef>
              </a:pPr>
              <a:r>
                <a:rPr lang="zh-CN" altLang="en-US" sz="2400" b="1" dirty="0">
                  <a:latin typeface="黑体" panose="02010609060101010101" pitchFamily="49" charset="-122"/>
                  <a:ea typeface="黑体" panose="02010609060101010101" pitchFamily="49" charset="-122"/>
                </a:rPr>
                <a:t>研究准备与进展</a:t>
              </a:r>
              <a:endParaRPr lang="en-US" altLang="zh-CN" sz="2400" b="1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4299773" y="1452059"/>
              <a:ext cx="530492" cy="530492"/>
              <a:chOff x="5416598" y="4355615"/>
              <a:chExt cx="530492" cy="530492"/>
            </a:xfrm>
          </p:grpSpPr>
          <p:sp>
            <p:nvSpPr>
              <p:cNvPr id="11" name="矩形: 圆角 10"/>
              <p:cNvSpPr/>
              <p:nvPr/>
            </p:nvSpPr>
            <p:spPr>
              <a:xfrm>
                <a:off x="5416598" y="4355615"/>
                <a:ext cx="530492" cy="530492"/>
              </a:xfrm>
              <a:prstGeom prst="roundRect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SG" altLang="en-US"/>
              </a:p>
            </p:txBody>
          </p:sp>
          <p:sp>
            <p:nvSpPr>
              <p:cNvPr id="12" name="矩形: 圆角 11"/>
              <p:cNvSpPr/>
              <p:nvPr/>
            </p:nvSpPr>
            <p:spPr>
              <a:xfrm>
                <a:off x="5492798" y="4431815"/>
                <a:ext cx="378092" cy="378092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200" b="1" dirty="0">
                    <a:solidFill>
                      <a:srgbClr val="0070C0"/>
                    </a:solidFill>
                  </a:rPr>
                  <a:t>3</a:t>
                </a:r>
                <a:endParaRPr lang="zh-SG" altLang="en-US" b="1" dirty="0">
                  <a:solidFill>
                    <a:srgbClr val="0070C0"/>
                  </a:solidFill>
                </a:endParaRPr>
              </a:p>
            </p:txBody>
          </p:sp>
        </p:grpSp>
      </p:grpSp>
      <p:cxnSp>
        <p:nvCxnSpPr>
          <p:cNvPr id="14" name="直接连接符 13"/>
          <p:cNvCxnSpPr>
            <a:stCxn id="9" idx="3"/>
          </p:cNvCxnSpPr>
          <p:nvPr/>
        </p:nvCxnSpPr>
        <p:spPr>
          <a:xfrm flipV="1">
            <a:off x="3166419" y="425790"/>
            <a:ext cx="8706821" cy="4956"/>
          </a:xfrm>
          <a:prstGeom prst="line">
            <a:avLst/>
          </a:prstGeom>
          <a:ln w="12700">
            <a:solidFill>
              <a:srgbClr val="3887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4835" y="887455"/>
            <a:ext cx="5695238" cy="1019048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816096" y="1947714"/>
            <a:ext cx="8813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参考</a:t>
            </a:r>
            <a:r>
              <a:rPr lang="en-US" altLang="zh-CN" dirty="0"/>
              <a:t>《</a:t>
            </a:r>
            <a:r>
              <a:rPr lang="zh-CN" altLang="en-US" dirty="0"/>
              <a:t>算法导论</a:t>
            </a:r>
            <a:r>
              <a:rPr lang="en-US" altLang="zh-CN" dirty="0"/>
              <a:t>》</a:t>
            </a:r>
            <a:r>
              <a:rPr lang="zh-CN" altLang="en-US" dirty="0"/>
              <a:t>和本页</a:t>
            </a:r>
            <a:r>
              <a:rPr lang="en-US" altLang="zh-CN" dirty="0"/>
              <a:t>Reference</a:t>
            </a:r>
            <a:r>
              <a:rPr lang="zh-CN" altLang="en-US" dirty="0"/>
              <a:t>中的</a:t>
            </a:r>
            <a:r>
              <a:rPr lang="en-US" altLang="zh-CN" dirty="0"/>
              <a:t>B</a:t>
            </a:r>
            <a:r>
              <a:rPr lang="zh-CN" altLang="en-US" dirty="0"/>
              <a:t>树内容和</a:t>
            </a:r>
            <a:r>
              <a:rPr lang="en-US" altLang="zh-CN" dirty="0"/>
              <a:t>《</a:t>
            </a:r>
            <a:r>
              <a:rPr lang="zh-CN" altLang="en-US" dirty="0"/>
              <a:t>数据库系统概念中</a:t>
            </a:r>
            <a:r>
              <a:rPr lang="en-US" altLang="zh-CN" dirty="0"/>
              <a:t>》B+</a:t>
            </a:r>
            <a:r>
              <a:rPr lang="zh-CN" altLang="en-US" dirty="0"/>
              <a:t>树的内容</a:t>
            </a:r>
            <a:endParaRPr lang="zh-CN" altLang="en-US" dirty="0"/>
          </a:p>
        </p:txBody>
      </p:sp>
      <p:sp>
        <p:nvSpPr>
          <p:cNvPr id="21" name="文本框 20"/>
          <p:cNvSpPr txBox="1"/>
          <p:nvPr/>
        </p:nvSpPr>
        <p:spPr>
          <a:xfrm>
            <a:off x="908332" y="6076060"/>
            <a:ext cx="1179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hlinkClick r:id="rId2"/>
              </a:rPr>
              <a:t>Reference</a:t>
            </a:r>
            <a:r>
              <a:rPr lang="en-US" altLang="zh-CN" dirty="0"/>
              <a:t> </a:t>
            </a:r>
            <a:endParaRPr lang="zh-CN" altLang="en-US" dirty="0"/>
          </a:p>
        </p:txBody>
      </p:sp>
      <p:graphicFrame>
        <p:nvGraphicFramePr>
          <p:cNvPr id="22" name="表格 22"/>
          <p:cNvGraphicFramePr>
            <a:graphicFrameLocks noGrp="1"/>
          </p:cNvGraphicFramePr>
          <p:nvPr/>
        </p:nvGraphicFramePr>
        <p:xfrm>
          <a:off x="1260213" y="4107176"/>
          <a:ext cx="81280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/>
                <a:gridCol w="1625600"/>
                <a:gridCol w="1625600"/>
                <a:gridCol w="1625600"/>
                <a:gridCol w="16256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n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k1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k2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…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kn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p0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p1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p2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…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pn</a:t>
                      </a:r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"/>
          <p:cNvSpPr>
            <a:spLocks noChangeArrowheads="1"/>
          </p:cNvSpPr>
          <p:nvPr/>
        </p:nvSpPr>
        <p:spPr bwMode="auto">
          <a:xfrm>
            <a:off x="816096" y="2880562"/>
            <a:ext cx="3307080" cy="23069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algn="l"/>
            <a:r>
              <a:rPr lang="en-US" altLang="zh-CN" b="0" i="0" dirty="0">
                <a:solidFill>
                  <a:srgbClr val="404040"/>
                </a:solidFill>
                <a:effectLst/>
                <a:latin typeface="-apple-system"/>
              </a:rPr>
              <a:t>1</a:t>
            </a:r>
            <a:r>
              <a:rPr lang="zh-CN" altLang="en-US" b="0" i="0" dirty="0">
                <a:solidFill>
                  <a:srgbClr val="404040"/>
                </a:solidFill>
                <a:effectLst/>
                <a:latin typeface="-apple-system"/>
              </a:rPr>
              <a:t>、有</a:t>
            </a:r>
            <a:r>
              <a:rPr lang="en-US" altLang="zh-CN" b="0" i="0" dirty="0">
                <a:solidFill>
                  <a:srgbClr val="404040"/>
                </a:solidFill>
                <a:effectLst/>
                <a:latin typeface="-apple-system"/>
              </a:rPr>
              <a:t>k</a:t>
            </a:r>
            <a:r>
              <a:rPr lang="zh-CN" altLang="en-US" b="0" i="0" dirty="0">
                <a:solidFill>
                  <a:srgbClr val="404040"/>
                </a:solidFill>
                <a:effectLst/>
                <a:latin typeface="-apple-system"/>
              </a:rPr>
              <a:t>个子结点的结点必然有</a:t>
            </a:r>
            <a:endParaRPr lang="en-US" altLang="zh-CN" b="0" i="0" dirty="0">
              <a:solidFill>
                <a:srgbClr val="404040"/>
              </a:solidFill>
              <a:effectLst/>
              <a:latin typeface="-apple-system"/>
            </a:endParaRPr>
          </a:p>
          <a:p>
            <a:pPr algn="l"/>
            <a:r>
              <a:rPr lang="en-US" altLang="zh-CN" b="0" i="0" dirty="0">
                <a:solidFill>
                  <a:srgbClr val="404040"/>
                </a:solidFill>
                <a:effectLst/>
                <a:latin typeface="-apple-system"/>
              </a:rPr>
              <a:t>k</a:t>
            </a:r>
            <a:r>
              <a:rPr lang="zh-CN" altLang="en-US" b="0" i="0" dirty="0">
                <a:solidFill>
                  <a:srgbClr val="404040"/>
                </a:solidFill>
                <a:effectLst/>
                <a:latin typeface="-apple-system"/>
              </a:rPr>
              <a:t>个关键码；</a:t>
            </a:r>
            <a:endParaRPr lang="zh-CN" altLang="en-US" b="0" i="0" dirty="0">
              <a:solidFill>
                <a:srgbClr val="404040"/>
              </a:solidFill>
              <a:effectLst/>
              <a:latin typeface="-apple-system"/>
            </a:endParaRPr>
          </a:p>
          <a:p>
            <a:pPr algn="l"/>
            <a:r>
              <a:rPr lang="en-US" altLang="zh-CN" dirty="0">
                <a:solidFill>
                  <a:srgbClr val="404040"/>
                </a:solidFill>
                <a:latin typeface="-apple-system"/>
              </a:rPr>
              <a:t>2</a:t>
            </a:r>
            <a:r>
              <a:rPr lang="zh-CN" altLang="en-US" b="0" i="0" dirty="0">
                <a:solidFill>
                  <a:srgbClr val="404040"/>
                </a:solidFill>
                <a:effectLst/>
                <a:latin typeface="-apple-system"/>
              </a:rPr>
              <a:t>、非叶结点仅具有索引作用，</a:t>
            </a:r>
            <a:endParaRPr lang="en-US" altLang="zh-CN" b="0" i="0" dirty="0">
              <a:solidFill>
                <a:srgbClr val="404040"/>
              </a:solidFill>
              <a:effectLst/>
              <a:latin typeface="-apple-system"/>
            </a:endParaRPr>
          </a:p>
          <a:p>
            <a:pPr algn="l"/>
            <a:r>
              <a:rPr lang="zh-CN" altLang="en-US" b="0" i="0" dirty="0">
                <a:solidFill>
                  <a:srgbClr val="404040"/>
                </a:solidFill>
                <a:effectLst/>
                <a:latin typeface="-apple-system"/>
              </a:rPr>
              <a:t>跟记录有关的信息均存放在叶</a:t>
            </a:r>
            <a:endParaRPr lang="en-US" altLang="zh-CN" b="0" i="0" dirty="0">
              <a:solidFill>
                <a:srgbClr val="404040"/>
              </a:solidFill>
              <a:effectLst/>
              <a:latin typeface="-apple-system"/>
            </a:endParaRPr>
          </a:p>
          <a:p>
            <a:pPr algn="l"/>
            <a:r>
              <a:rPr lang="zh-CN" altLang="en-US" b="0" i="0" dirty="0">
                <a:solidFill>
                  <a:srgbClr val="404040"/>
                </a:solidFill>
                <a:effectLst/>
                <a:latin typeface="-apple-system"/>
              </a:rPr>
              <a:t>结点中。</a:t>
            </a:r>
            <a:endParaRPr lang="zh-CN" altLang="en-US" b="0" i="0" dirty="0">
              <a:solidFill>
                <a:srgbClr val="404040"/>
              </a:solidFill>
              <a:effectLst/>
              <a:latin typeface="-apple-system"/>
            </a:endParaRPr>
          </a:p>
          <a:p>
            <a:pPr algn="l"/>
            <a:r>
              <a:rPr lang="en-US" altLang="zh-CN" dirty="0">
                <a:solidFill>
                  <a:srgbClr val="404040"/>
                </a:solidFill>
                <a:latin typeface="-apple-system"/>
              </a:rPr>
              <a:t>3</a:t>
            </a:r>
            <a:r>
              <a:rPr lang="zh-CN" altLang="en-US" b="0" i="0" dirty="0">
                <a:solidFill>
                  <a:srgbClr val="404040"/>
                </a:solidFill>
                <a:effectLst/>
                <a:latin typeface="-apple-system"/>
              </a:rPr>
              <a:t>、树的所有叶结点构成一个</a:t>
            </a:r>
            <a:endParaRPr lang="en-US" altLang="zh-CN" b="0" i="0" dirty="0">
              <a:solidFill>
                <a:srgbClr val="404040"/>
              </a:solidFill>
              <a:effectLst/>
              <a:latin typeface="-apple-system"/>
            </a:endParaRPr>
          </a:p>
          <a:p>
            <a:pPr algn="l"/>
            <a:r>
              <a:rPr lang="zh-CN" altLang="en-US" b="0" i="0" dirty="0">
                <a:solidFill>
                  <a:srgbClr val="404040"/>
                </a:solidFill>
                <a:effectLst/>
                <a:latin typeface="-apple-system"/>
              </a:rPr>
              <a:t>有序链表，可以按照关键码排</a:t>
            </a:r>
            <a:endParaRPr lang="en-US" altLang="zh-CN" b="0" i="0" dirty="0">
              <a:solidFill>
                <a:srgbClr val="404040"/>
              </a:solidFill>
              <a:effectLst/>
              <a:latin typeface="-apple-system"/>
            </a:endParaRPr>
          </a:p>
          <a:p>
            <a:pPr algn="l"/>
            <a:r>
              <a:rPr lang="zh-CN" altLang="en-US" b="0" i="0" dirty="0">
                <a:solidFill>
                  <a:srgbClr val="404040"/>
                </a:solidFill>
                <a:effectLst/>
                <a:latin typeface="-apple-system"/>
              </a:rPr>
              <a:t>序的次序遍历全部记录。</a:t>
            </a:r>
            <a:endParaRPr lang="zh-CN" altLang="en-US" b="0" i="0" dirty="0">
              <a:solidFill>
                <a:srgbClr val="404040"/>
              </a:solidFill>
              <a:effectLst/>
              <a:latin typeface="-apple-system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160543" y="165500"/>
            <a:ext cx="3005876" cy="530492"/>
            <a:chOff x="4299773" y="1452059"/>
            <a:chExt cx="3005876" cy="530492"/>
          </a:xfrm>
        </p:grpSpPr>
        <p:sp>
          <p:nvSpPr>
            <p:cNvPr id="9" name="矩形 8"/>
            <p:cNvSpPr/>
            <p:nvPr/>
          </p:nvSpPr>
          <p:spPr>
            <a:xfrm>
              <a:off x="4955326" y="1486472"/>
              <a:ext cx="235032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Bef>
                  <a:spcPts val="1200"/>
                </a:spcBef>
              </a:pPr>
              <a:r>
                <a:rPr lang="zh-CN" altLang="en-US" sz="2400" b="1" dirty="0">
                  <a:latin typeface="黑体" panose="02010609060101010101" pitchFamily="49" charset="-122"/>
                  <a:ea typeface="黑体" panose="02010609060101010101" pitchFamily="49" charset="-122"/>
                </a:rPr>
                <a:t>研究准备与进展</a:t>
              </a:r>
              <a:endParaRPr lang="en-US" altLang="zh-CN" sz="2400" b="1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4299773" y="1452059"/>
              <a:ext cx="530492" cy="530492"/>
              <a:chOff x="5416598" y="4355615"/>
              <a:chExt cx="530492" cy="530492"/>
            </a:xfrm>
          </p:grpSpPr>
          <p:sp>
            <p:nvSpPr>
              <p:cNvPr id="11" name="矩形: 圆角 10"/>
              <p:cNvSpPr/>
              <p:nvPr/>
            </p:nvSpPr>
            <p:spPr>
              <a:xfrm>
                <a:off x="5416598" y="4355615"/>
                <a:ext cx="530492" cy="530492"/>
              </a:xfrm>
              <a:prstGeom prst="roundRect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SG" altLang="en-US"/>
              </a:p>
            </p:txBody>
          </p:sp>
          <p:sp>
            <p:nvSpPr>
              <p:cNvPr id="12" name="矩形: 圆角 11"/>
              <p:cNvSpPr/>
              <p:nvPr/>
            </p:nvSpPr>
            <p:spPr>
              <a:xfrm>
                <a:off x="5492798" y="4431815"/>
                <a:ext cx="378092" cy="378092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200" b="1" dirty="0">
                    <a:solidFill>
                      <a:srgbClr val="0070C0"/>
                    </a:solidFill>
                  </a:rPr>
                  <a:t>3</a:t>
                </a:r>
                <a:endParaRPr lang="zh-SG" altLang="en-US" b="1" dirty="0">
                  <a:solidFill>
                    <a:srgbClr val="0070C0"/>
                  </a:solidFill>
                </a:endParaRPr>
              </a:p>
            </p:txBody>
          </p:sp>
        </p:grpSp>
      </p:grpSp>
      <p:cxnSp>
        <p:nvCxnSpPr>
          <p:cNvPr id="14" name="直接连接符 13"/>
          <p:cNvCxnSpPr>
            <a:stCxn id="9" idx="3"/>
          </p:cNvCxnSpPr>
          <p:nvPr/>
        </p:nvCxnSpPr>
        <p:spPr>
          <a:xfrm flipV="1">
            <a:off x="3166419" y="425790"/>
            <a:ext cx="8706821" cy="4956"/>
          </a:xfrm>
          <a:prstGeom prst="line">
            <a:avLst/>
          </a:prstGeom>
          <a:ln w="12700">
            <a:solidFill>
              <a:srgbClr val="3887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908332" y="6076060"/>
            <a:ext cx="507174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dirty="0">
                <a:hlinkClick r:id="rId1"/>
              </a:rPr>
              <a:t>Reference</a:t>
            </a:r>
            <a:r>
              <a:rPr lang="en-US" altLang="zh-CN" dirty="0"/>
              <a:t>: </a:t>
            </a:r>
            <a:r>
              <a:rPr lang="en-US" altLang="zh-CN" dirty="0">
                <a:sym typeface="+mn-ea"/>
              </a:rPr>
              <a:t>《</a:t>
            </a:r>
            <a:r>
              <a:rPr lang="zh-CN" altLang="en-US" dirty="0">
                <a:sym typeface="+mn-ea"/>
              </a:rPr>
              <a:t>算法导论</a:t>
            </a:r>
            <a:r>
              <a:rPr lang="en-US" altLang="zh-CN" dirty="0">
                <a:sym typeface="+mn-ea"/>
              </a:rPr>
              <a:t>》</a:t>
            </a:r>
            <a:r>
              <a:rPr lang="zh-CN" altLang="en-US" dirty="0">
                <a:sym typeface="+mn-ea"/>
              </a:rPr>
              <a:t>和</a:t>
            </a:r>
            <a:r>
              <a:rPr lang="en-US" altLang="zh-CN" dirty="0">
                <a:sym typeface="+mn-ea"/>
              </a:rPr>
              <a:t>《</a:t>
            </a:r>
            <a:r>
              <a:rPr lang="zh-CN" altLang="en-US" dirty="0">
                <a:sym typeface="+mn-ea"/>
              </a:rPr>
              <a:t>数据库系统概念</a:t>
            </a:r>
            <a:r>
              <a:rPr lang="en-US" altLang="zh-CN" dirty="0">
                <a:sym typeface="+mn-ea"/>
              </a:rPr>
              <a:t>》</a:t>
            </a:r>
            <a:r>
              <a:rPr lang="en-US" altLang="zh-CN" dirty="0"/>
              <a:t> 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77" r="19759"/>
          <a:stretch>
            <a:fillRect/>
          </a:stretch>
        </p:blipFill>
        <p:spPr>
          <a:xfrm rot="16200000">
            <a:off x="6351587" y="-588928"/>
            <a:ext cx="4257694" cy="760330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471170" y="920115"/>
            <a:ext cx="3996055" cy="70675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sz="4000" dirty="0">
                <a:solidFill>
                  <a:schemeClr val="tx1"/>
                </a:solidFill>
                <a:effectLst/>
                <a:cs typeface="+mn-lt"/>
                <a:sym typeface="+mn-ea"/>
              </a:rPr>
              <a:t>B-Tree &amp; B+Tree</a:t>
            </a:r>
            <a:endParaRPr lang="en-US" altLang="zh-CN" sz="4000" dirty="0">
              <a:solidFill>
                <a:schemeClr val="tx1"/>
              </a:solidFill>
              <a:effectLst/>
              <a:cs typeface="+mn-lt"/>
              <a:sym typeface="+mn-ea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160543" y="165500"/>
            <a:ext cx="3005876" cy="530492"/>
            <a:chOff x="4299773" y="1452059"/>
            <a:chExt cx="3005876" cy="530492"/>
          </a:xfrm>
        </p:grpSpPr>
        <p:sp>
          <p:nvSpPr>
            <p:cNvPr id="9" name="矩形 8"/>
            <p:cNvSpPr/>
            <p:nvPr/>
          </p:nvSpPr>
          <p:spPr>
            <a:xfrm>
              <a:off x="4955326" y="1486472"/>
              <a:ext cx="235032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Bef>
                  <a:spcPts val="1200"/>
                </a:spcBef>
              </a:pPr>
              <a:r>
                <a:rPr lang="zh-CN" altLang="en-US" sz="2400" b="1" dirty="0">
                  <a:latin typeface="黑体" panose="02010609060101010101" pitchFamily="49" charset="-122"/>
                  <a:ea typeface="黑体" panose="02010609060101010101" pitchFamily="49" charset="-122"/>
                </a:rPr>
                <a:t>研究准备与进展</a:t>
              </a:r>
              <a:endParaRPr lang="en-US" altLang="zh-CN" sz="2400" b="1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4299773" y="1452059"/>
              <a:ext cx="530492" cy="530492"/>
              <a:chOff x="5416598" y="4355615"/>
              <a:chExt cx="530492" cy="530492"/>
            </a:xfrm>
          </p:grpSpPr>
          <p:sp>
            <p:nvSpPr>
              <p:cNvPr id="11" name="矩形: 圆角 10"/>
              <p:cNvSpPr/>
              <p:nvPr/>
            </p:nvSpPr>
            <p:spPr>
              <a:xfrm>
                <a:off x="5416598" y="4355615"/>
                <a:ext cx="530492" cy="530492"/>
              </a:xfrm>
              <a:prstGeom prst="roundRect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SG" altLang="en-US"/>
              </a:p>
            </p:txBody>
          </p:sp>
          <p:sp>
            <p:nvSpPr>
              <p:cNvPr id="12" name="矩形: 圆角 11"/>
              <p:cNvSpPr/>
              <p:nvPr/>
            </p:nvSpPr>
            <p:spPr>
              <a:xfrm>
                <a:off x="5492798" y="4431815"/>
                <a:ext cx="378092" cy="378092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200" b="1" dirty="0">
                    <a:solidFill>
                      <a:srgbClr val="0070C0"/>
                    </a:solidFill>
                  </a:rPr>
                  <a:t>3</a:t>
                </a:r>
                <a:endParaRPr lang="zh-SG" altLang="en-US" b="1" dirty="0">
                  <a:solidFill>
                    <a:srgbClr val="0070C0"/>
                  </a:solidFill>
                </a:endParaRPr>
              </a:p>
            </p:txBody>
          </p:sp>
        </p:grpSp>
      </p:grpSp>
      <p:cxnSp>
        <p:nvCxnSpPr>
          <p:cNvPr id="14" name="直接连接符 13"/>
          <p:cNvCxnSpPr>
            <a:stCxn id="9" idx="3"/>
          </p:cNvCxnSpPr>
          <p:nvPr/>
        </p:nvCxnSpPr>
        <p:spPr>
          <a:xfrm flipV="1">
            <a:off x="3166419" y="425790"/>
            <a:ext cx="8706821" cy="4956"/>
          </a:xfrm>
          <a:prstGeom prst="line">
            <a:avLst/>
          </a:prstGeom>
          <a:ln w="12700">
            <a:solidFill>
              <a:srgbClr val="3887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532251" y="1122680"/>
            <a:ext cx="393827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>
                <a:hlinkClick r:id="rId1"/>
              </a:rPr>
              <a:t>Consistent Hash</a:t>
            </a:r>
            <a:endParaRPr lang="en-US" altLang="zh-CN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2195" y="626817"/>
            <a:ext cx="3518492" cy="3145507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5287" y="2603702"/>
            <a:ext cx="1019048" cy="266667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5885180" y="3846195"/>
            <a:ext cx="5894705" cy="2584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dirty="0">
                <a:sym typeface="+mn-ea"/>
              </a:rPr>
              <a:t>输入一个字符串，输出一个范围在</a:t>
            </a:r>
            <a:r>
              <a:rPr lang="en-US" altLang="zh-CN" dirty="0">
                <a:sym typeface="+mn-ea"/>
              </a:rPr>
              <a:t>0~2^32 - 1</a:t>
            </a:r>
            <a:r>
              <a:rPr lang="zh-CN" altLang="en-US" dirty="0">
                <a:sym typeface="+mn-ea"/>
              </a:rPr>
              <a:t>的</a:t>
            </a:r>
            <a:r>
              <a:rPr lang="en-US" altLang="zh-CN" dirty="0">
                <a:sym typeface="+mn-ea"/>
              </a:rPr>
              <a:t>hash</a:t>
            </a:r>
            <a:r>
              <a:rPr lang="zh-CN" altLang="en-US" dirty="0">
                <a:sym typeface="+mn-ea"/>
              </a:rPr>
              <a:t>值。</a:t>
            </a:r>
            <a:endParaRPr lang="en-US" altLang="zh-CN" dirty="0"/>
          </a:p>
          <a:p>
            <a:r>
              <a:rPr lang="zh-CN" altLang="en-US" dirty="0">
                <a:sym typeface="+mn-ea"/>
              </a:rPr>
              <a:t>将所有</a:t>
            </a:r>
            <a:r>
              <a:rPr lang="en-US" altLang="zh-CN" dirty="0">
                <a:sym typeface="+mn-ea"/>
              </a:rPr>
              <a:t>object</a:t>
            </a:r>
            <a:r>
              <a:rPr lang="zh-CN" altLang="en-US" dirty="0">
                <a:sym typeface="+mn-ea"/>
              </a:rPr>
              <a:t>和</a:t>
            </a:r>
            <a:r>
              <a:rPr lang="en-US" altLang="zh-CN" dirty="0">
                <a:sym typeface="+mn-ea"/>
              </a:rPr>
              <a:t>cache</a:t>
            </a:r>
            <a:r>
              <a:rPr lang="zh-CN" altLang="en-US" dirty="0">
                <a:sym typeface="+mn-ea"/>
              </a:rPr>
              <a:t>服务器映射到一个长度为</a:t>
            </a:r>
            <a:r>
              <a:rPr lang="en-US" altLang="zh-CN" dirty="0">
                <a:sym typeface="+mn-ea"/>
              </a:rPr>
              <a:t>2^32</a:t>
            </a:r>
            <a:r>
              <a:rPr lang="zh-CN" altLang="en-US" dirty="0">
                <a:sym typeface="+mn-ea"/>
              </a:rPr>
              <a:t>的环上，</a:t>
            </a:r>
            <a:endParaRPr lang="en-US" altLang="zh-CN" dirty="0"/>
          </a:p>
          <a:p>
            <a:r>
              <a:rPr lang="zh-CN" altLang="en-US" dirty="0">
                <a:sym typeface="+mn-ea"/>
              </a:rPr>
              <a:t>每个</a:t>
            </a:r>
            <a:r>
              <a:rPr lang="en-US" altLang="zh-CN" dirty="0">
                <a:sym typeface="+mn-ea"/>
              </a:rPr>
              <a:t>object</a:t>
            </a:r>
            <a:r>
              <a:rPr lang="zh-CN" altLang="en-US" dirty="0">
                <a:sym typeface="+mn-ea"/>
              </a:rPr>
              <a:t>被储存到它的直接后继</a:t>
            </a:r>
            <a:r>
              <a:rPr lang="en-US" altLang="zh-CN" dirty="0">
                <a:sym typeface="+mn-ea"/>
              </a:rPr>
              <a:t>1st</a:t>
            </a:r>
            <a:r>
              <a:rPr lang="zh-CN" altLang="en-US" dirty="0">
                <a:sym typeface="+mn-ea"/>
              </a:rPr>
              <a:t> </a:t>
            </a:r>
            <a:r>
              <a:rPr lang="en-US" altLang="zh-CN" dirty="0">
                <a:sym typeface="+mn-ea"/>
              </a:rPr>
              <a:t>successor</a:t>
            </a:r>
            <a:r>
              <a:rPr lang="zh-CN" altLang="en-US" dirty="0">
                <a:sym typeface="+mn-ea"/>
              </a:rPr>
              <a:t>上，</a:t>
            </a:r>
            <a:endParaRPr lang="en-US" altLang="zh-CN" dirty="0"/>
          </a:p>
          <a:p>
            <a:r>
              <a:rPr lang="zh-CN" altLang="en-US" dirty="0">
                <a:sym typeface="+mn-ea"/>
              </a:rPr>
              <a:t>当服务器数量不足时，产生虚拟的服务器副本使得所有服务器在</a:t>
            </a:r>
            <a:endParaRPr lang="en-US" altLang="zh-CN" dirty="0"/>
          </a:p>
          <a:p>
            <a:r>
              <a:rPr lang="zh-CN" altLang="en-US" dirty="0">
                <a:sym typeface="+mn-ea"/>
              </a:rPr>
              <a:t>环上均匀分布。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>
                <a:sym typeface="+mn-ea"/>
              </a:rPr>
              <a:t>启发：</a:t>
            </a:r>
            <a:r>
              <a:rPr lang="en-US" altLang="zh-CN" dirty="0">
                <a:sym typeface="+mn-ea"/>
              </a:rPr>
              <a:t>cache </a:t>
            </a:r>
            <a:r>
              <a:rPr lang="en-US" altLang="zh-CN" dirty="0">
                <a:sym typeface="Wingdings" panose="05000000000000000000" pitchFamily="2" charset="2"/>
              </a:rPr>
              <a:t> logger,  object  log content</a:t>
            </a:r>
            <a:endParaRPr lang="zh-CN" altLang="en-US"/>
          </a:p>
        </p:txBody>
      </p:sp>
      <p:sp>
        <p:nvSpPr>
          <p:cNvPr id="22" name="文本框 21"/>
          <p:cNvSpPr txBox="1"/>
          <p:nvPr>
            <p:custDataLst>
              <p:tags r:id="rId4"/>
            </p:custDataLst>
          </p:nvPr>
        </p:nvSpPr>
        <p:spPr>
          <a:xfrm>
            <a:off x="765330" y="1848362"/>
            <a:ext cx="8738965" cy="4320785"/>
          </a:xfrm>
          <a:prstGeom prst="rect">
            <a:avLst/>
          </a:prstGeom>
          <a:noFill/>
        </p:spPr>
        <p:txBody>
          <a:bodyPr vert="horz" wrap="square" bIns="0" rtlCol="0" anchor="b" anchorCtr="0">
            <a:normAutofit/>
          </a:bodyPr>
          <a:p>
            <a:pPr algn="l"/>
            <a:endParaRPr lang="en-US" altLang="zh-CN" sz="3200" b="0" i="0" dirty="0">
              <a:effectLst/>
              <a:latin typeface="Avenir" panose="02000503020000020003"/>
            </a:endParaRPr>
          </a:p>
          <a:p>
            <a:pPr algn="l"/>
            <a:endParaRPr lang="en-US" altLang="zh-CN" sz="2800" dirty="0"/>
          </a:p>
          <a:p>
            <a:pPr algn="l">
              <a:buFont typeface="+mj-lt"/>
              <a:buAutoNum type="arabicPeriod"/>
            </a:pPr>
            <a:r>
              <a:rPr lang="zh-CN" altLang="en-US" sz="2800" b="0" i="0" dirty="0">
                <a:effectLst/>
                <a:latin typeface="Avenir" panose="02000503020000020003"/>
              </a:rPr>
              <a:t>均衡性</a:t>
            </a:r>
            <a:r>
              <a:rPr lang="en-US" altLang="zh-CN" sz="2800" b="0" i="0" dirty="0">
                <a:effectLst/>
                <a:latin typeface="Avenir" panose="02000503020000020003"/>
              </a:rPr>
              <a:t>(Balance)</a:t>
            </a:r>
            <a:endParaRPr lang="en-US" altLang="zh-CN" sz="2800" b="0" i="0" dirty="0">
              <a:effectLst/>
              <a:latin typeface="Avenir" panose="02000503020000020003"/>
            </a:endParaRPr>
          </a:p>
          <a:p>
            <a:pPr algn="l">
              <a:buFont typeface="+mj-lt"/>
              <a:buAutoNum type="arabicPeriod"/>
            </a:pPr>
            <a:endParaRPr lang="zh-CN" altLang="en-US" sz="2800" b="0" i="0" dirty="0">
              <a:effectLst/>
              <a:latin typeface="Avenir" panose="02000503020000020003"/>
            </a:endParaRPr>
          </a:p>
          <a:p>
            <a:pPr algn="l">
              <a:buFont typeface="+mj-lt"/>
              <a:buAutoNum type="arabicPeriod"/>
            </a:pPr>
            <a:r>
              <a:rPr lang="zh-CN" altLang="en-US" sz="2800" b="0" i="0" dirty="0">
                <a:effectLst/>
                <a:latin typeface="Avenir" panose="02000503020000020003"/>
              </a:rPr>
              <a:t>单调性</a:t>
            </a:r>
            <a:r>
              <a:rPr lang="en-US" altLang="zh-CN" sz="2800" b="0" i="0" dirty="0">
                <a:effectLst/>
                <a:latin typeface="Avenir" panose="02000503020000020003"/>
              </a:rPr>
              <a:t>(Monotonicity)</a:t>
            </a:r>
            <a:endParaRPr lang="en-US" altLang="zh-CN" sz="2800" b="0" i="0" dirty="0">
              <a:effectLst/>
              <a:latin typeface="Avenir" panose="02000503020000020003"/>
            </a:endParaRPr>
          </a:p>
          <a:p>
            <a:pPr algn="l">
              <a:buFont typeface="+mj-lt"/>
              <a:buAutoNum type="arabicPeriod"/>
            </a:pPr>
            <a:endParaRPr lang="zh-CN" altLang="en-US" sz="2800" b="0" i="0" dirty="0">
              <a:effectLst/>
              <a:latin typeface="Avenir" panose="02000503020000020003"/>
            </a:endParaRPr>
          </a:p>
          <a:p>
            <a:pPr algn="l">
              <a:buFont typeface="+mj-lt"/>
              <a:buAutoNum type="arabicPeriod"/>
            </a:pPr>
            <a:r>
              <a:rPr lang="zh-CN" altLang="en-US" sz="2800" b="0" i="0" dirty="0">
                <a:effectLst/>
                <a:latin typeface="Avenir" panose="02000503020000020003"/>
              </a:rPr>
              <a:t>分散性</a:t>
            </a:r>
            <a:r>
              <a:rPr lang="en-US" altLang="zh-CN" sz="2800" b="0" i="0" dirty="0">
                <a:effectLst/>
                <a:latin typeface="Avenir" panose="02000503020000020003"/>
              </a:rPr>
              <a:t>(Spread)</a:t>
            </a:r>
            <a:endParaRPr lang="en-US" altLang="zh-CN" sz="2800" b="0" i="0" dirty="0">
              <a:effectLst/>
              <a:latin typeface="Avenir" panose="02000503020000020003"/>
            </a:endParaRPr>
          </a:p>
          <a:p>
            <a:pPr algn="l">
              <a:buFont typeface="+mj-lt"/>
              <a:buAutoNum type="arabicPeriod"/>
            </a:pPr>
            <a:endParaRPr lang="zh-CN" altLang="en-US" sz="2800" b="0" i="0" dirty="0">
              <a:effectLst/>
              <a:latin typeface="Avenir" panose="02000503020000020003"/>
            </a:endParaRPr>
          </a:p>
          <a:p>
            <a:pPr algn="l">
              <a:buFont typeface="+mj-lt"/>
              <a:buAutoNum type="arabicPeriod"/>
            </a:pPr>
            <a:r>
              <a:rPr lang="zh-CN" altLang="en-US" sz="2800" b="0" i="0" dirty="0">
                <a:effectLst/>
                <a:latin typeface="Avenir" panose="02000503020000020003"/>
              </a:rPr>
              <a:t>负载</a:t>
            </a:r>
            <a:r>
              <a:rPr lang="en-US" altLang="zh-CN" sz="2800" b="0" i="0" dirty="0">
                <a:effectLst/>
                <a:latin typeface="Avenir" panose="02000503020000020003"/>
              </a:rPr>
              <a:t>(Load)</a:t>
            </a:r>
            <a:endParaRPr lang="en-US" altLang="zh-CN" sz="2800" b="0" i="0" dirty="0">
              <a:effectLst/>
              <a:latin typeface="Avenir" panose="02000503020000020003"/>
            </a:endParaRPr>
          </a:p>
          <a:p>
            <a:pPr indent="0" algn="l">
              <a:buFont typeface="+mj-lt"/>
              <a:buNone/>
            </a:pPr>
            <a:endParaRPr lang="zh-CN" altLang="en-US" sz="2800" b="0" i="0" dirty="0">
              <a:effectLst/>
              <a:latin typeface="Avenir" panose="02000503020000020003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160543" y="165500"/>
            <a:ext cx="3005876" cy="530492"/>
            <a:chOff x="4299773" y="1452059"/>
            <a:chExt cx="3005876" cy="530492"/>
          </a:xfrm>
        </p:grpSpPr>
        <p:sp>
          <p:nvSpPr>
            <p:cNvPr id="9" name="矩形 8"/>
            <p:cNvSpPr/>
            <p:nvPr/>
          </p:nvSpPr>
          <p:spPr>
            <a:xfrm>
              <a:off x="4955326" y="1486472"/>
              <a:ext cx="235032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Bef>
                  <a:spcPts val="1200"/>
                </a:spcBef>
              </a:pPr>
              <a:r>
                <a:rPr lang="zh-CN" altLang="en-US" sz="2400" b="1" dirty="0">
                  <a:latin typeface="黑体" panose="02010609060101010101" pitchFamily="49" charset="-122"/>
                  <a:ea typeface="黑体" panose="02010609060101010101" pitchFamily="49" charset="-122"/>
                </a:rPr>
                <a:t>研究准备与进展</a:t>
              </a:r>
              <a:endParaRPr lang="en-US" altLang="zh-CN" sz="2400" b="1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4299773" y="1452059"/>
              <a:ext cx="530492" cy="530492"/>
              <a:chOff x="5416598" y="4355615"/>
              <a:chExt cx="530492" cy="530492"/>
            </a:xfrm>
          </p:grpSpPr>
          <p:sp>
            <p:nvSpPr>
              <p:cNvPr id="11" name="矩形: 圆角 10"/>
              <p:cNvSpPr/>
              <p:nvPr/>
            </p:nvSpPr>
            <p:spPr>
              <a:xfrm>
                <a:off x="5416598" y="4355615"/>
                <a:ext cx="530492" cy="530492"/>
              </a:xfrm>
              <a:prstGeom prst="roundRect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SG" altLang="en-US"/>
              </a:p>
            </p:txBody>
          </p:sp>
          <p:sp>
            <p:nvSpPr>
              <p:cNvPr id="12" name="矩形: 圆角 11"/>
              <p:cNvSpPr/>
              <p:nvPr/>
            </p:nvSpPr>
            <p:spPr>
              <a:xfrm>
                <a:off x="5492798" y="4431815"/>
                <a:ext cx="378092" cy="378092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200" b="1" dirty="0">
                    <a:solidFill>
                      <a:srgbClr val="0070C0"/>
                    </a:solidFill>
                  </a:rPr>
                  <a:t>3</a:t>
                </a:r>
                <a:endParaRPr lang="zh-SG" altLang="en-US" b="1" dirty="0">
                  <a:solidFill>
                    <a:srgbClr val="0070C0"/>
                  </a:solidFill>
                </a:endParaRPr>
              </a:p>
            </p:txBody>
          </p:sp>
        </p:grpSp>
      </p:grpSp>
      <p:cxnSp>
        <p:nvCxnSpPr>
          <p:cNvPr id="14" name="直接连接符 13"/>
          <p:cNvCxnSpPr>
            <a:stCxn id="9" idx="3"/>
          </p:cNvCxnSpPr>
          <p:nvPr/>
        </p:nvCxnSpPr>
        <p:spPr>
          <a:xfrm flipV="1">
            <a:off x="3166419" y="425790"/>
            <a:ext cx="8706821" cy="4956"/>
          </a:xfrm>
          <a:prstGeom prst="line">
            <a:avLst/>
          </a:prstGeom>
          <a:ln w="12700">
            <a:solidFill>
              <a:srgbClr val="3887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816096" y="2676525"/>
            <a:ext cx="6332855" cy="2399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sz="2400" dirty="0"/>
          </a:p>
          <a:p>
            <a:r>
              <a:rPr lang="zh-CN" altLang="en-US" dirty="0"/>
              <a:t>输入一个字符串，输出一个范围在</a:t>
            </a:r>
            <a:r>
              <a:rPr lang="en-US" altLang="zh-CN" dirty="0"/>
              <a:t>0~2^32 - 1</a:t>
            </a:r>
            <a:r>
              <a:rPr lang="zh-CN" altLang="en-US" dirty="0"/>
              <a:t>的</a:t>
            </a:r>
            <a:r>
              <a:rPr lang="en-US" altLang="zh-CN" dirty="0"/>
              <a:t>hash</a:t>
            </a:r>
            <a:r>
              <a:rPr lang="zh-CN" altLang="en-US" dirty="0"/>
              <a:t>值。</a:t>
            </a:r>
            <a:endParaRPr lang="en-US" altLang="zh-CN" dirty="0"/>
          </a:p>
          <a:p>
            <a:r>
              <a:rPr lang="zh-CN" altLang="en-US" dirty="0"/>
              <a:t>输入长度可变的字符串，输出长度为</a:t>
            </a:r>
            <a:r>
              <a:rPr lang="en-US" altLang="zh-CN" dirty="0"/>
              <a:t>128bit</a:t>
            </a:r>
            <a:r>
              <a:rPr lang="zh-CN" altLang="en-US" dirty="0"/>
              <a:t>或</a:t>
            </a:r>
            <a:r>
              <a:rPr lang="en-US" altLang="zh-CN" dirty="0"/>
              <a:t>160bit</a:t>
            </a:r>
            <a:r>
              <a:rPr lang="zh-CN" altLang="en-US" dirty="0"/>
              <a:t>的</a:t>
            </a:r>
            <a:r>
              <a:rPr lang="en-US" altLang="zh-CN" dirty="0"/>
              <a:t>Hash</a:t>
            </a:r>
            <a:r>
              <a:rPr lang="zh-CN" altLang="en-US" dirty="0"/>
              <a:t>值</a:t>
            </a:r>
            <a:endParaRPr lang="en-US" altLang="zh-CN" dirty="0"/>
          </a:p>
          <a:p>
            <a:r>
              <a:rPr lang="en-US" altLang="zh-CN" i="0" dirty="0">
                <a:effectLst/>
                <a:latin typeface="+mn-ea"/>
              </a:rPr>
              <a:t>1</a:t>
            </a:r>
            <a:r>
              <a:rPr lang="zh-CN" altLang="en-US" i="0" dirty="0">
                <a:effectLst/>
                <a:latin typeface="+mn-ea"/>
              </a:rPr>
              <a:t>、将消息摘要转换成位字符串</a:t>
            </a:r>
            <a:endParaRPr lang="en-US" altLang="zh-CN" i="0" dirty="0">
              <a:effectLst/>
              <a:latin typeface="+mn-ea"/>
            </a:endParaRPr>
          </a:p>
          <a:p>
            <a:r>
              <a:rPr lang="en-US" altLang="zh-CN" b="0" i="0" dirty="0">
                <a:effectLst/>
                <a:latin typeface="+mn-ea"/>
              </a:rPr>
              <a:t>2</a:t>
            </a:r>
            <a:r>
              <a:rPr lang="zh-CN" altLang="en-US" b="0" i="0" dirty="0">
                <a:effectLst/>
                <a:latin typeface="-apple-system"/>
              </a:rPr>
              <a:t>、对转换后的位字符串进行补位操作</a:t>
            </a:r>
            <a:endParaRPr lang="en-US" altLang="zh-CN" b="0" i="0" dirty="0">
              <a:effectLst/>
              <a:latin typeface="-apple-system"/>
            </a:endParaRPr>
          </a:p>
          <a:p>
            <a:r>
              <a:rPr lang="en-US" altLang="zh-CN" b="0" i="0" dirty="0">
                <a:effectLst/>
                <a:latin typeface="+mn-ea"/>
              </a:rPr>
              <a:t>3</a:t>
            </a:r>
            <a:r>
              <a:rPr lang="zh-CN" altLang="en-US" b="0" i="0" dirty="0">
                <a:effectLst/>
                <a:latin typeface="-apple-system"/>
              </a:rPr>
              <a:t>、附加长度值</a:t>
            </a:r>
            <a:endParaRPr lang="en-US" altLang="zh-CN" b="0" i="0" dirty="0">
              <a:effectLst/>
              <a:latin typeface="-apple-system"/>
            </a:endParaRPr>
          </a:p>
          <a:p>
            <a:r>
              <a:rPr lang="en-US" altLang="zh-CN" b="0" i="0" dirty="0">
                <a:effectLst/>
                <a:latin typeface="+mn-ea"/>
              </a:rPr>
              <a:t>4</a:t>
            </a:r>
            <a:r>
              <a:rPr lang="zh-CN" altLang="en-US" b="0" i="0" dirty="0">
                <a:effectLst/>
                <a:latin typeface="-apple-system"/>
              </a:rPr>
              <a:t>、初始化缓存</a:t>
            </a:r>
            <a:endParaRPr lang="en-US" altLang="zh-CN" b="0" i="0" dirty="0">
              <a:effectLst/>
              <a:latin typeface="-apple-system"/>
            </a:endParaRPr>
          </a:p>
          <a:p>
            <a:r>
              <a:rPr lang="en-US" altLang="zh-CN" b="0" i="0" dirty="0">
                <a:effectLst/>
                <a:latin typeface="+mn-ea"/>
              </a:rPr>
              <a:t>5</a:t>
            </a:r>
            <a:r>
              <a:rPr lang="zh-CN" altLang="en-US" b="0" i="0" dirty="0">
                <a:effectLst/>
                <a:latin typeface="-apple-system"/>
              </a:rPr>
              <a:t>、计算消息摘要</a:t>
            </a:r>
            <a:endParaRPr lang="en-US" altLang="zh-CN" dirty="0">
              <a:latin typeface="+mn-ea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745287" y="2603702"/>
            <a:ext cx="1019048" cy="26666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1350" y="2000066"/>
            <a:ext cx="4180648" cy="1604829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9211310" y="674370"/>
            <a:ext cx="79756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err="1"/>
              <a:t>abc</a:t>
            </a:r>
            <a:endParaRPr lang="zh-CN" altLang="en-US" sz="2800" dirty="0"/>
          </a:p>
        </p:txBody>
      </p:sp>
      <p:cxnSp>
        <p:nvCxnSpPr>
          <p:cNvPr id="15" name="直接箭头连接符 14"/>
          <p:cNvCxnSpPr>
            <a:stCxn id="7" idx="2"/>
            <a:endCxn id="5" idx="0"/>
          </p:cNvCxnSpPr>
          <p:nvPr/>
        </p:nvCxnSpPr>
        <p:spPr>
          <a:xfrm flipH="1">
            <a:off x="9591674" y="1196084"/>
            <a:ext cx="18415" cy="8039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7519829" y="4407607"/>
            <a:ext cx="413733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b="0" i="0" u="none" strike="noStrike" dirty="0">
                <a:solidFill>
                  <a:srgbClr val="555555"/>
                </a:solidFill>
                <a:effectLst/>
                <a:latin typeface="-apple-system"/>
              </a:rPr>
              <a:t>61626380 00000000 00000000 00000000</a:t>
            </a:r>
            <a:endParaRPr lang="en-US" altLang="zh-CN" b="0" i="0" u="none" strike="noStrike" dirty="0">
              <a:solidFill>
                <a:srgbClr val="555555"/>
              </a:solidFill>
              <a:effectLst/>
              <a:latin typeface="-apple-system"/>
            </a:endParaRPr>
          </a:p>
          <a:p>
            <a:pPr algn="l"/>
            <a:r>
              <a:rPr lang="en-US" altLang="zh-CN" b="0" i="0" u="none" strike="noStrike" dirty="0">
                <a:solidFill>
                  <a:srgbClr val="555555"/>
                </a:solidFill>
                <a:effectLst/>
                <a:latin typeface="-apple-system"/>
              </a:rPr>
              <a:t>00000000 00000000 00000000 00000000</a:t>
            </a:r>
            <a:endParaRPr lang="en-US" altLang="zh-CN" b="0" i="0" u="none" strike="noStrike" dirty="0">
              <a:solidFill>
                <a:srgbClr val="555555"/>
              </a:solidFill>
              <a:effectLst/>
              <a:latin typeface="-apple-system"/>
            </a:endParaRPr>
          </a:p>
          <a:p>
            <a:pPr algn="l"/>
            <a:r>
              <a:rPr lang="en-US" altLang="zh-CN" b="0" i="0" u="none" strike="noStrike" dirty="0">
                <a:solidFill>
                  <a:srgbClr val="555555"/>
                </a:solidFill>
                <a:effectLst/>
                <a:latin typeface="-apple-system"/>
              </a:rPr>
              <a:t>00000000 00000000 00</a:t>
            </a:r>
            <a:r>
              <a:rPr lang="en-US" altLang="zh-CN" b="0" u="none" strike="noStrike" dirty="0">
                <a:solidFill>
                  <a:srgbClr val="555555"/>
                </a:solidFill>
                <a:effectLst/>
                <a:latin typeface="-apple-system"/>
              </a:rPr>
              <a:t>0</a:t>
            </a:r>
            <a:r>
              <a:rPr lang="en-US" altLang="zh-CN" b="0" i="0" u="none" strike="noStrike" dirty="0">
                <a:solidFill>
                  <a:srgbClr val="555555"/>
                </a:solidFill>
                <a:effectLst/>
                <a:latin typeface="-apple-system"/>
              </a:rPr>
              <a:t>00000 00000000</a:t>
            </a:r>
            <a:endParaRPr lang="en-US" altLang="zh-CN" b="0" i="0" u="none" strike="noStrike" dirty="0">
              <a:solidFill>
                <a:srgbClr val="555555"/>
              </a:solidFill>
              <a:effectLst/>
              <a:latin typeface="-apple-system"/>
            </a:endParaRPr>
          </a:p>
          <a:p>
            <a:pPr algn="l"/>
            <a:r>
              <a:rPr lang="en-US" altLang="zh-CN" b="0" i="0" u="none" strike="noStrike" dirty="0">
                <a:solidFill>
                  <a:srgbClr val="555555"/>
                </a:solidFill>
                <a:effectLst/>
                <a:latin typeface="-apple-system"/>
              </a:rPr>
              <a:t>00000000 00000000 00000000 00000018</a:t>
            </a:r>
            <a:endParaRPr lang="en-US" altLang="zh-CN" b="0" i="0" u="none" strike="noStrike" dirty="0">
              <a:solidFill>
                <a:srgbClr val="555555"/>
              </a:solidFill>
              <a:effectLst/>
              <a:latin typeface="-apple-system"/>
            </a:endParaRPr>
          </a:p>
        </p:txBody>
      </p:sp>
      <p:cxnSp>
        <p:nvCxnSpPr>
          <p:cNvPr id="27" name="直接箭头连接符 26"/>
          <p:cNvCxnSpPr>
            <a:stCxn id="5" idx="2"/>
            <a:endCxn id="23" idx="0"/>
          </p:cNvCxnSpPr>
          <p:nvPr/>
        </p:nvCxnSpPr>
        <p:spPr>
          <a:xfrm flipH="1">
            <a:off x="9588499" y="3604895"/>
            <a:ext cx="3175" cy="8026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1206500" y="1369695"/>
            <a:ext cx="4622800" cy="70675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sz="4000" dirty="0">
                <a:cs typeface="+mn-lt"/>
                <a:sym typeface="+mn-ea"/>
                <a:hlinkClick r:id="rId3"/>
              </a:rPr>
              <a:t>Chord</a:t>
            </a:r>
            <a:r>
              <a:rPr lang="zh-CN" altLang="en-US" sz="4000" dirty="0">
                <a:cs typeface="+mn-lt"/>
                <a:sym typeface="+mn-ea"/>
              </a:rPr>
              <a:t>之</a:t>
            </a:r>
            <a:r>
              <a:rPr lang="en-US" altLang="zh-CN" sz="4000" dirty="0">
                <a:cs typeface="+mn-lt"/>
                <a:sym typeface="+mn-ea"/>
                <a:hlinkClick r:id="rId4"/>
              </a:rPr>
              <a:t>SHA-1</a:t>
            </a:r>
            <a:r>
              <a:rPr lang="zh-CN" altLang="en-US" sz="4000" dirty="0">
                <a:cs typeface="+mn-lt"/>
                <a:sym typeface="+mn-ea"/>
              </a:rPr>
              <a:t>算法</a:t>
            </a:r>
            <a:endParaRPr lang="zh-CN" altLang="en-US" sz="4000">
              <a:cs typeface="+mn-lt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160543" y="165500"/>
            <a:ext cx="3005876" cy="530492"/>
            <a:chOff x="4299773" y="1452059"/>
            <a:chExt cx="3005876" cy="530492"/>
          </a:xfrm>
        </p:grpSpPr>
        <p:sp>
          <p:nvSpPr>
            <p:cNvPr id="9" name="矩形 8"/>
            <p:cNvSpPr/>
            <p:nvPr/>
          </p:nvSpPr>
          <p:spPr>
            <a:xfrm>
              <a:off x="4955326" y="1486472"/>
              <a:ext cx="235032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Bef>
                  <a:spcPts val="1200"/>
                </a:spcBef>
              </a:pPr>
              <a:r>
                <a:rPr lang="zh-CN" altLang="en-US" sz="2400" b="1" dirty="0">
                  <a:latin typeface="黑体" panose="02010609060101010101" pitchFamily="49" charset="-122"/>
                  <a:ea typeface="黑体" panose="02010609060101010101" pitchFamily="49" charset="-122"/>
                </a:rPr>
                <a:t>研究准备与进展</a:t>
              </a:r>
              <a:endParaRPr lang="en-US" altLang="zh-CN" sz="2400" b="1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4299773" y="1452059"/>
              <a:ext cx="530492" cy="530492"/>
              <a:chOff x="5416598" y="4355615"/>
              <a:chExt cx="530492" cy="530492"/>
            </a:xfrm>
          </p:grpSpPr>
          <p:sp>
            <p:nvSpPr>
              <p:cNvPr id="11" name="矩形: 圆角 10"/>
              <p:cNvSpPr/>
              <p:nvPr/>
            </p:nvSpPr>
            <p:spPr>
              <a:xfrm>
                <a:off x="5416598" y="4355615"/>
                <a:ext cx="530492" cy="530492"/>
              </a:xfrm>
              <a:prstGeom prst="roundRect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SG" altLang="en-US"/>
              </a:p>
            </p:txBody>
          </p:sp>
          <p:sp>
            <p:nvSpPr>
              <p:cNvPr id="12" name="矩形: 圆角 11"/>
              <p:cNvSpPr/>
              <p:nvPr/>
            </p:nvSpPr>
            <p:spPr>
              <a:xfrm>
                <a:off x="5492798" y="4431815"/>
                <a:ext cx="378092" cy="378092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200" b="1" dirty="0">
                    <a:solidFill>
                      <a:srgbClr val="0070C0"/>
                    </a:solidFill>
                  </a:rPr>
                  <a:t>3</a:t>
                </a:r>
                <a:endParaRPr lang="zh-SG" altLang="en-US" b="1" dirty="0">
                  <a:solidFill>
                    <a:srgbClr val="0070C0"/>
                  </a:solidFill>
                </a:endParaRPr>
              </a:p>
            </p:txBody>
          </p:sp>
        </p:grpSp>
      </p:grpSp>
      <p:cxnSp>
        <p:nvCxnSpPr>
          <p:cNvPr id="14" name="直接连接符 13"/>
          <p:cNvCxnSpPr>
            <a:stCxn id="9" idx="3"/>
          </p:cNvCxnSpPr>
          <p:nvPr/>
        </p:nvCxnSpPr>
        <p:spPr>
          <a:xfrm flipV="1">
            <a:off x="3166419" y="425790"/>
            <a:ext cx="8706821" cy="4956"/>
          </a:xfrm>
          <a:prstGeom prst="line">
            <a:avLst/>
          </a:prstGeom>
          <a:ln w="12700">
            <a:solidFill>
              <a:srgbClr val="3887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614835" y="6062878"/>
            <a:ext cx="10650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Reference: MapReduce: Simplified Data Processing on Large Clusters, Jeffrey Dean and Sanjay Ghemawat, 2004.</a:t>
            </a:r>
            <a:endParaRPr lang="zh-CN" altLang="en-US" dirty="0"/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 rotWithShape="1">
          <a:blip r:embed="rId1"/>
          <a:srcRect l="5385" r="4078"/>
          <a:stretch>
            <a:fillRect/>
          </a:stretch>
        </p:blipFill>
        <p:spPr>
          <a:xfrm>
            <a:off x="4158285" y="2417664"/>
            <a:ext cx="3875714" cy="2948055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614835" y="2519833"/>
            <a:ext cx="334407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参考中的伪代码是记录某个文档中每个单词出现的次数。</a:t>
            </a:r>
            <a:endParaRPr lang="en-US" altLang="zh-CN" dirty="0"/>
          </a:p>
          <a:p>
            <a:r>
              <a:rPr lang="zh-CN" altLang="en-US" dirty="0"/>
              <a:t>由此产生的启发性的应用是，</a:t>
            </a:r>
            <a:r>
              <a:rPr lang="en-US" altLang="zh-CN" dirty="0"/>
              <a:t>map</a:t>
            </a:r>
            <a:r>
              <a:rPr lang="zh-CN" altLang="en-US" dirty="0"/>
              <a:t>函数读入一条完整的日志，产生一个日志记录器</a:t>
            </a:r>
            <a:r>
              <a:rPr lang="en-US" altLang="zh-CN" dirty="0"/>
              <a:t>/</a:t>
            </a:r>
            <a:r>
              <a:rPr lang="zh-CN" altLang="en-US" dirty="0"/>
              <a:t>日志主要内容的中间对。</a:t>
            </a:r>
            <a:r>
              <a:rPr lang="en-US" altLang="zh-CN" dirty="0"/>
              <a:t>Reduce</a:t>
            </a:r>
            <a:r>
              <a:rPr lang="zh-CN" altLang="en-US" dirty="0"/>
              <a:t>函数将日志内容按照日志记录器的名字归类。</a:t>
            </a:r>
            <a:endParaRPr lang="en-US" altLang="zh-CN" dirty="0"/>
          </a:p>
          <a:p>
            <a:r>
              <a:rPr lang="zh-CN" altLang="en-US" dirty="0"/>
              <a:t>归类的目的是为按照不同的用户</a:t>
            </a:r>
            <a:r>
              <a:rPr lang="en-US" altLang="zh-CN" dirty="0"/>
              <a:t>/</a:t>
            </a:r>
            <a:r>
              <a:rPr lang="zh-CN" altLang="en-US" dirty="0"/>
              <a:t>程序</a:t>
            </a:r>
            <a:r>
              <a:rPr lang="en-US" altLang="zh-CN" dirty="0"/>
              <a:t>/</a:t>
            </a:r>
            <a:r>
              <a:rPr lang="zh-CN" altLang="en-US" dirty="0"/>
              <a:t>模块分配存储区域。这种分配与大部分用户的查询的习惯相吻合。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4020" y="1938020"/>
            <a:ext cx="4356100" cy="37084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90880" y="1122045"/>
            <a:ext cx="5273675" cy="70675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sz="4000" dirty="0">
                <a:sym typeface="+mn-ea"/>
              </a:rPr>
              <a:t>MapReduce Algorithm</a:t>
            </a:r>
            <a:endParaRPr lang="en-US" altLang="zh-CN" sz="4000" dirty="0">
              <a:sym typeface="+mn-ea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874665" y="2228279"/>
            <a:ext cx="183578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6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目</a:t>
            </a:r>
            <a:endParaRPr lang="en-US" altLang="zh-CN" sz="6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dist"/>
            <a:r>
              <a:rPr lang="zh-CN" altLang="en-US" sz="6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录</a:t>
            </a:r>
            <a:endParaRPr lang="zh-SG" altLang="en-US" sz="6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4285025" y="1421317"/>
            <a:ext cx="4533538" cy="530492"/>
            <a:chOff x="4299773" y="1452059"/>
            <a:chExt cx="4533538" cy="530492"/>
          </a:xfrm>
        </p:grpSpPr>
        <p:sp>
          <p:nvSpPr>
            <p:cNvPr id="9" name="矩形 8"/>
            <p:cNvSpPr/>
            <p:nvPr/>
          </p:nvSpPr>
          <p:spPr>
            <a:xfrm>
              <a:off x="4955326" y="1486472"/>
              <a:ext cx="387798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Bef>
                  <a:spcPts val="1200"/>
                </a:spcBef>
              </a:pPr>
              <a:r>
                <a:rPr lang="zh-CN" altLang="en-US" sz="2400" b="1" dirty="0">
                  <a:latin typeface="黑体" panose="02010609060101010101" pitchFamily="49" charset="-122"/>
                  <a:ea typeface="黑体" panose="02010609060101010101" pitchFamily="49" charset="-122"/>
                </a:rPr>
                <a:t>研究背景、目的及意义介绍</a:t>
              </a:r>
              <a:endParaRPr lang="en-US" altLang="zh-CN" sz="2400" b="1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grpSp>
          <p:nvGrpSpPr>
            <p:cNvPr id="12" name="组合 11"/>
            <p:cNvGrpSpPr/>
            <p:nvPr/>
          </p:nvGrpSpPr>
          <p:grpSpPr>
            <a:xfrm>
              <a:off x="4299773" y="1452059"/>
              <a:ext cx="530492" cy="530492"/>
              <a:chOff x="5416598" y="4355615"/>
              <a:chExt cx="530492" cy="530492"/>
            </a:xfrm>
          </p:grpSpPr>
          <p:sp>
            <p:nvSpPr>
              <p:cNvPr id="10" name="矩形: 圆角 9"/>
              <p:cNvSpPr/>
              <p:nvPr/>
            </p:nvSpPr>
            <p:spPr>
              <a:xfrm>
                <a:off x="5416598" y="4355615"/>
                <a:ext cx="530492" cy="530492"/>
              </a:xfrm>
              <a:prstGeom prst="roundRect">
                <a:avLst/>
              </a:prstGeom>
              <a:solidFill>
                <a:srgbClr val="378DC0"/>
              </a:solidFill>
              <a:ln>
                <a:solidFill>
                  <a:srgbClr val="378D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SG" altLang="en-US" dirty="0"/>
              </a:p>
            </p:txBody>
          </p:sp>
          <p:sp>
            <p:nvSpPr>
              <p:cNvPr id="11" name="矩形: 圆角 10"/>
              <p:cNvSpPr/>
              <p:nvPr/>
            </p:nvSpPr>
            <p:spPr>
              <a:xfrm>
                <a:off x="5492798" y="4431815"/>
                <a:ext cx="378092" cy="378092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SG" sz="3200" b="1" dirty="0">
                    <a:solidFill>
                      <a:srgbClr val="378DC0"/>
                    </a:solidFill>
                  </a:rPr>
                  <a:t>1</a:t>
                </a:r>
                <a:endParaRPr lang="zh-SG" altLang="en-US" b="1" dirty="0">
                  <a:solidFill>
                    <a:srgbClr val="378DC0"/>
                  </a:solidFill>
                </a:endParaRPr>
              </a:p>
            </p:txBody>
          </p:sp>
        </p:grpSp>
      </p:grpSp>
      <p:grpSp>
        <p:nvGrpSpPr>
          <p:cNvPr id="34" name="组合 33"/>
          <p:cNvGrpSpPr/>
          <p:nvPr/>
        </p:nvGrpSpPr>
        <p:grpSpPr>
          <a:xfrm>
            <a:off x="4285025" y="2257773"/>
            <a:ext cx="2077737" cy="530492"/>
            <a:chOff x="4299773" y="2134951"/>
            <a:chExt cx="2077737" cy="530492"/>
          </a:xfrm>
        </p:grpSpPr>
        <p:grpSp>
          <p:nvGrpSpPr>
            <p:cNvPr id="13" name="组合 12"/>
            <p:cNvGrpSpPr/>
            <p:nvPr/>
          </p:nvGrpSpPr>
          <p:grpSpPr>
            <a:xfrm>
              <a:off x="4299773" y="2134951"/>
              <a:ext cx="530492" cy="530492"/>
              <a:chOff x="5416598" y="4355615"/>
              <a:chExt cx="530492" cy="530492"/>
            </a:xfrm>
          </p:grpSpPr>
          <p:sp>
            <p:nvSpPr>
              <p:cNvPr id="14" name="矩形: 圆角 13"/>
              <p:cNvSpPr/>
              <p:nvPr/>
            </p:nvSpPr>
            <p:spPr>
              <a:xfrm>
                <a:off x="5416598" y="4355615"/>
                <a:ext cx="530492" cy="530492"/>
              </a:xfrm>
              <a:prstGeom prst="roundRect">
                <a:avLst/>
              </a:prstGeom>
              <a:solidFill>
                <a:srgbClr val="378DC0"/>
              </a:solidFill>
              <a:ln>
                <a:solidFill>
                  <a:srgbClr val="378D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SG" altLang="en-US"/>
              </a:p>
            </p:txBody>
          </p:sp>
          <p:sp>
            <p:nvSpPr>
              <p:cNvPr id="15" name="矩形: 圆角 14"/>
              <p:cNvSpPr/>
              <p:nvPr/>
            </p:nvSpPr>
            <p:spPr>
              <a:xfrm>
                <a:off x="5492798" y="4431815"/>
                <a:ext cx="378092" cy="378092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SG" sz="3200" b="1" dirty="0">
                    <a:solidFill>
                      <a:srgbClr val="378DC0"/>
                    </a:solidFill>
                  </a:rPr>
                  <a:t>2</a:t>
                </a:r>
                <a:endParaRPr lang="zh-SG" altLang="en-US" b="1" dirty="0">
                  <a:solidFill>
                    <a:srgbClr val="378DC0"/>
                  </a:solidFill>
                </a:endParaRPr>
              </a:p>
            </p:txBody>
          </p:sp>
        </p:grpSp>
        <p:sp>
          <p:nvSpPr>
            <p:cNvPr id="28" name="矩形 27"/>
            <p:cNvSpPr/>
            <p:nvPr/>
          </p:nvSpPr>
          <p:spPr>
            <a:xfrm>
              <a:off x="4955326" y="2169364"/>
              <a:ext cx="1422184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400" b="1" dirty="0">
                  <a:latin typeface="黑体" panose="02010609060101010101" pitchFamily="49" charset="-122"/>
                  <a:ea typeface="黑体" panose="02010609060101010101" pitchFamily="49" charset="-122"/>
                </a:rPr>
                <a:t>研究计划</a:t>
              </a:r>
              <a:endParaRPr lang="zh-SG" altLang="en-US" sz="240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4285025" y="3094229"/>
            <a:ext cx="3007479" cy="530492"/>
            <a:chOff x="4299773" y="2817843"/>
            <a:chExt cx="3007479" cy="530492"/>
          </a:xfrm>
        </p:grpSpPr>
        <p:grpSp>
          <p:nvGrpSpPr>
            <p:cNvPr id="16" name="组合 15"/>
            <p:cNvGrpSpPr/>
            <p:nvPr/>
          </p:nvGrpSpPr>
          <p:grpSpPr>
            <a:xfrm>
              <a:off x="4299773" y="2817843"/>
              <a:ext cx="530492" cy="530492"/>
              <a:chOff x="5416598" y="4355615"/>
              <a:chExt cx="530492" cy="530492"/>
            </a:xfrm>
          </p:grpSpPr>
          <p:sp>
            <p:nvSpPr>
              <p:cNvPr id="17" name="矩形: 圆角 16"/>
              <p:cNvSpPr/>
              <p:nvPr/>
            </p:nvSpPr>
            <p:spPr>
              <a:xfrm>
                <a:off x="5416598" y="4355615"/>
                <a:ext cx="530492" cy="530492"/>
              </a:xfrm>
              <a:prstGeom prst="roundRect">
                <a:avLst/>
              </a:prstGeom>
              <a:solidFill>
                <a:srgbClr val="378DC0"/>
              </a:solidFill>
              <a:ln>
                <a:solidFill>
                  <a:srgbClr val="378D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SG" altLang="en-US"/>
              </a:p>
            </p:txBody>
          </p:sp>
          <p:sp>
            <p:nvSpPr>
              <p:cNvPr id="18" name="矩形: 圆角 17"/>
              <p:cNvSpPr/>
              <p:nvPr/>
            </p:nvSpPr>
            <p:spPr>
              <a:xfrm>
                <a:off x="5492798" y="4431815"/>
                <a:ext cx="378092" cy="378092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SG" sz="3200" b="1" dirty="0">
                    <a:solidFill>
                      <a:srgbClr val="378DC0"/>
                    </a:solidFill>
                  </a:rPr>
                  <a:t>3</a:t>
                </a:r>
                <a:endParaRPr lang="zh-SG" altLang="en-US" b="1" dirty="0">
                  <a:solidFill>
                    <a:srgbClr val="378DC0"/>
                  </a:solidFill>
                </a:endParaRPr>
              </a:p>
            </p:txBody>
          </p:sp>
        </p:grpSp>
        <p:sp>
          <p:nvSpPr>
            <p:cNvPr id="29" name="矩形 28"/>
            <p:cNvSpPr/>
            <p:nvPr/>
          </p:nvSpPr>
          <p:spPr>
            <a:xfrm>
              <a:off x="4955326" y="2852256"/>
              <a:ext cx="2351926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400" b="1" dirty="0">
                  <a:latin typeface="黑体" panose="02010609060101010101" pitchFamily="49" charset="-122"/>
                  <a:ea typeface="黑体" panose="02010609060101010101" pitchFamily="49" charset="-122"/>
                </a:rPr>
                <a:t>研究准备与进展</a:t>
              </a:r>
              <a:endParaRPr lang="zh-SG" altLang="en-US" sz="240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4285025" y="3929605"/>
            <a:ext cx="2060173" cy="530492"/>
            <a:chOff x="4299773" y="3506149"/>
            <a:chExt cx="2060173" cy="530492"/>
          </a:xfrm>
        </p:grpSpPr>
        <p:grpSp>
          <p:nvGrpSpPr>
            <p:cNvPr id="19" name="组合 18"/>
            <p:cNvGrpSpPr/>
            <p:nvPr/>
          </p:nvGrpSpPr>
          <p:grpSpPr>
            <a:xfrm>
              <a:off x="4299773" y="3506149"/>
              <a:ext cx="530492" cy="530492"/>
              <a:chOff x="5416598" y="4355615"/>
              <a:chExt cx="530492" cy="530492"/>
            </a:xfrm>
          </p:grpSpPr>
          <p:sp>
            <p:nvSpPr>
              <p:cNvPr id="20" name="矩形: 圆角 19"/>
              <p:cNvSpPr/>
              <p:nvPr/>
            </p:nvSpPr>
            <p:spPr>
              <a:xfrm>
                <a:off x="5416598" y="4355615"/>
                <a:ext cx="530492" cy="530492"/>
              </a:xfrm>
              <a:prstGeom prst="roundRect">
                <a:avLst/>
              </a:prstGeom>
              <a:solidFill>
                <a:srgbClr val="378DC0"/>
              </a:solidFill>
              <a:ln>
                <a:solidFill>
                  <a:srgbClr val="378D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SG" altLang="en-US" dirty="0">
                  <a:solidFill>
                    <a:srgbClr val="378DC0"/>
                  </a:solidFill>
                </a:endParaRPr>
              </a:p>
            </p:txBody>
          </p:sp>
          <p:sp>
            <p:nvSpPr>
              <p:cNvPr id="21" name="矩形: 圆角 20"/>
              <p:cNvSpPr/>
              <p:nvPr/>
            </p:nvSpPr>
            <p:spPr>
              <a:xfrm>
                <a:off x="5492798" y="4431815"/>
                <a:ext cx="378092" cy="378092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SG" sz="3200" b="1" dirty="0">
                    <a:solidFill>
                      <a:srgbClr val="378DC0"/>
                    </a:solidFill>
                  </a:rPr>
                  <a:t>4</a:t>
                </a:r>
                <a:endParaRPr lang="zh-SG" altLang="en-US" b="1" dirty="0">
                  <a:solidFill>
                    <a:srgbClr val="378DC0"/>
                  </a:solidFill>
                </a:endParaRPr>
              </a:p>
            </p:txBody>
          </p:sp>
        </p:grpSp>
        <p:sp>
          <p:nvSpPr>
            <p:cNvPr id="30" name="矩形 29"/>
            <p:cNvSpPr/>
            <p:nvPr/>
          </p:nvSpPr>
          <p:spPr>
            <a:xfrm>
              <a:off x="4955326" y="3538218"/>
              <a:ext cx="1404620" cy="4603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zh-SG" sz="2400" b="1" dirty="0">
                  <a:latin typeface="黑体" panose="02010609060101010101" pitchFamily="49" charset="-122"/>
                  <a:ea typeface="黑体" panose="02010609060101010101" pitchFamily="49" charset="-122"/>
                </a:rPr>
                <a:t>参考文献</a:t>
              </a:r>
              <a:endParaRPr lang="zh-CN" altLang="zh-SG" sz="2400" b="1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pic>
        <p:nvPicPr>
          <p:cNvPr id="40" name="图片 39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31" t="40814" r="24779" b="40764"/>
          <a:stretch>
            <a:fillRect/>
          </a:stretch>
        </p:blipFill>
        <p:spPr>
          <a:xfrm>
            <a:off x="10200314" y="6301196"/>
            <a:ext cx="1832081" cy="46767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8243557" y="202421"/>
            <a:ext cx="1724098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SG" sz="3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5</a:t>
            </a:r>
            <a:endParaRPr lang="zh-SG" altLang="en-US" sz="3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1158703" y="4271849"/>
            <a:ext cx="9918797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>
            <a:off x="1158702" y="4521971"/>
            <a:ext cx="7747971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1074940" y="3455432"/>
            <a:ext cx="1811020" cy="5835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1200"/>
              </a:spcBef>
            </a:pPr>
            <a:r>
              <a:rPr lang="zh-CN" alt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参考文献</a:t>
            </a:r>
            <a:endParaRPr lang="zh-CN" altLang="en-US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160543" y="165500"/>
            <a:ext cx="2060173" cy="530492"/>
            <a:chOff x="4299773" y="1452059"/>
            <a:chExt cx="2060173" cy="530492"/>
          </a:xfrm>
        </p:grpSpPr>
        <p:sp>
          <p:nvSpPr>
            <p:cNvPr id="9" name="矩形 8"/>
            <p:cNvSpPr/>
            <p:nvPr/>
          </p:nvSpPr>
          <p:spPr>
            <a:xfrm>
              <a:off x="4955326" y="1486472"/>
              <a:ext cx="1404620" cy="4603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Bef>
                  <a:spcPts val="1200"/>
                </a:spcBef>
              </a:pPr>
              <a:r>
                <a:rPr lang="zh-CN" altLang="en-US" sz="2400" b="1" dirty="0">
                  <a:latin typeface="黑体" panose="02010609060101010101" pitchFamily="49" charset="-122"/>
                  <a:ea typeface="黑体" panose="02010609060101010101" pitchFamily="49" charset="-122"/>
                </a:rPr>
                <a:t>参考文献</a:t>
              </a:r>
              <a:endParaRPr lang="en-US" altLang="zh-CN" sz="2400" b="1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4299773" y="1452059"/>
              <a:ext cx="530492" cy="530492"/>
              <a:chOff x="5416598" y="4355615"/>
              <a:chExt cx="530492" cy="530492"/>
            </a:xfrm>
          </p:grpSpPr>
          <p:sp>
            <p:nvSpPr>
              <p:cNvPr id="11" name="矩形: 圆角 10"/>
              <p:cNvSpPr/>
              <p:nvPr/>
            </p:nvSpPr>
            <p:spPr>
              <a:xfrm>
                <a:off x="5416598" y="4355615"/>
                <a:ext cx="530492" cy="530492"/>
              </a:xfrm>
              <a:prstGeom prst="roundRect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SG" altLang="en-US"/>
              </a:p>
            </p:txBody>
          </p:sp>
          <p:sp>
            <p:nvSpPr>
              <p:cNvPr id="12" name="矩形: 圆角 11"/>
              <p:cNvSpPr/>
              <p:nvPr/>
            </p:nvSpPr>
            <p:spPr>
              <a:xfrm>
                <a:off x="5492798" y="4431815"/>
                <a:ext cx="378092" cy="378092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200" b="1" dirty="0">
                    <a:solidFill>
                      <a:srgbClr val="0070C0"/>
                    </a:solidFill>
                  </a:rPr>
                  <a:t>5</a:t>
                </a:r>
                <a:endParaRPr lang="zh-SG" altLang="en-US" b="1" dirty="0">
                  <a:solidFill>
                    <a:srgbClr val="0070C0"/>
                  </a:solidFill>
                </a:endParaRPr>
              </a:p>
            </p:txBody>
          </p:sp>
        </p:grpSp>
      </p:grpSp>
      <p:cxnSp>
        <p:nvCxnSpPr>
          <p:cNvPr id="14" name="直接连接符 13"/>
          <p:cNvCxnSpPr>
            <a:stCxn id="9" idx="3"/>
          </p:cNvCxnSpPr>
          <p:nvPr/>
        </p:nvCxnSpPr>
        <p:spPr>
          <a:xfrm flipV="1">
            <a:off x="2220904" y="425790"/>
            <a:ext cx="8706821" cy="4956"/>
          </a:xfrm>
          <a:prstGeom prst="line">
            <a:avLst/>
          </a:prstGeom>
          <a:ln w="12700">
            <a:solidFill>
              <a:srgbClr val="3887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组合 12"/>
          <p:cNvGrpSpPr/>
          <p:nvPr/>
        </p:nvGrpSpPr>
        <p:grpSpPr>
          <a:xfrm>
            <a:off x="8445985" y="6060797"/>
            <a:ext cx="3630169" cy="516530"/>
            <a:chOff x="97722" y="6317038"/>
            <a:chExt cx="3630169" cy="516530"/>
          </a:xfrm>
        </p:grpSpPr>
        <p:pic>
          <p:nvPicPr>
            <p:cNvPr id="15" name="图片 14"/>
            <p:cNvPicPr>
              <a:picLocks noChangeAspect="1"/>
            </p:cNvPicPr>
            <p:nvPr/>
          </p:nvPicPr>
          <p:blipFill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731" t="40814" r="24779" b="40764"/>
            <a:stretch>
              <a:fillRect/>
            </a:stretch>
          </p:blipFill>
          <p:spPr>
            <a:xfrm>
              <a:off x="97722" y="6317038"/>
              <a:ext cx="1813834" cy="467670"/>
            </a:xfrm>
            <a:prstGeom prst="rect">
              <a:avLst/>
            </a:prstGeom>
          </p:spPr>
        </p:pic>
        <p:pic>
          <p:nvPicPr>
            <p:cNvPr id="16" name="图片 15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656" t="34097" r="7711" b="54402"/>
            <a:stretch>
              <a:fillRect/>
            </a:stretch>
          </p:blipFill>
          <p:spPr>
            <a:xfrm>
              <a:off x="1996324" y="6324018"/>
              <a:ext cx="1731567" cy="509550"/>
            </a:xfrm>
            <a:prstGeom prst="rect">
              <a:avLst/>
            </a:prstGeom>
          </p:spPr>
        </p:pic>
        <p:cxnSp>
          <p:nvCxnSpPr>
            <p:cNvPr id="17" name="直接连接符 16"/>
            <p:cNvCxnSpPr/>
            <p:nvPr/>
          </p:nvCxnSpPr>
          <p:spPr>
            <a:xfrm>
              <a:off x="1961424" y="6411270"/>
              <a:ext cx="0" cy="300146"/>
            </a:xfrm>
            <a:prstGeom prst="line">
              <a:avLst/>
            </a:prstGeom>
            <a:ln w="12700">
              <a:solidFill>
                <a:srgbClr val="21454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文本框 1"/>
          <p:cNvSpPr txBox="1"/>
          <p:nvPr/>
        </p:nvSpPr>
        <p:spPr>
          <a:xfrm>
            <a:off x="887095" y="2210435"/>
            <a:ext cx="10417810" cy="34766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[1] Alibaba cloud native architecture practice, 2021.4, China Machine Press</a:t>
            </a:r>
            <a:endParaRPr lang="en-US" altLang="zh-CN" sz="2000" dirty="0"/>
          </a:p>
          <a:p>
            <a:r>
              <a:rPr lang="en-US" altLang="zh-CN" sz="2000" dirty="0"/>
              <a:t>[2] The Twelve-factor App, retrieved from https://12factor.net/zh_cn/</a:t>
            </a:r>
            <a:endParaRPr lang="en-US" altLang="zh-CN" sz="2000" dirty="0"/>
          </a:p>
          <a:p>
            <a:r>
              <a:rPr lang="en-US" altLang="zh-CN" sz="2000" dirty="0"/>
              <a:t>[3] LogStore: A Cloud-Native and Multi-Tenant Log Database, Wei Cao </a:t>
            </a:r>
            <a:r>
              <a:rPr lang="en-US" altLang="zh-CN" sz="2000" dirty="0" err="1"/>
              <a:t>Xiaojie</a:t>
            </a:r>
            <a:r>
              <a:rPr lang="en-US" altLang="zh-CN" sz="2000" dirty="0"/>
              <a:t>, etc.,</a:t>
            </a:r>
            <a:endParaRPr lang="en-US" altLang="zh-CN" sz="2000" dirty="0"/>
          </a:p>
          <a:p>
            <a:r>
              <a:rPr lang="en-US" altLang="zh-CN" sz="2000" dirty="0"/>
              <a:t> Zhejiang University and Alibaba Group</a:t>
            </a:r>
            <a:endParaRPr lang="en-US" altLang="zh-CN" sz="2000" dirty="0"/>
          </a:p>
          <a:p>
            <a:r>
              <a:rPr lang="en-US" altLang="zh-CN" sz="2000" dirty="0"/>
              <a:t>[4] Introduction to Algorithm, 2016.10, China Machine Press</a:t>
            </a:r>
            <a:endParaRPr lang="en-US" altLang="zh-CN" sz="2000" dirty="0"/>
          </a:p>
          <a:p>
            <a:r>
              <a:rPr lang="en-US" altLang="zh-CN" sz="2000" dirty="0"/>
              <a:t>[5] Database system concepts, 2020.10, China Machine Press</a:t>
            </a:r>
            <a:endParaRPr lang="en-US" altLang="zh-CN" sz="2000" dirty="0"/>
          </a:p>
          <a:p>
            <a:r>
              <a:rPr lang="en-US" altLang="zh-CN" sz="2000" dirty="0"/>
              <a:t>[6] consistent hash, retrieved from https://www.cnblogs.com/cloudgeek/p/9427036.html</a:t>
            </a:r>
            <a:endParaRPr lang="en-US" altLang="zh-CN" sz="2000" dirty="0"/>
          </a:p>
          <a:p>
            <a:r>
              <a:rPr lang="en-US" altLang="zh-CN" sz="2000" dirty="0"/>
              <a:t>[7] chord, retrieved from https://www.cnblogs.com/zfyouxi/p/3871553.html</a:t>
            </a:r>
            <a:endParaRPr lang="en-US" altLang="zh-CN" sz="2000" dirty="0"/>
          </a:p>
          <a:p>
            <a:r>
              <a:rPr lang="en-US" altLang="zh-CN" sz="2000" dirty="0"/>
              <a:t>[8] SHA-1, retrieved from https://blog.csdn.net/u010536615/article/details/80080918</a:t>
            </a:r>
            <a:endParaRPr lang="en-US" altLang="zh-CN" sz="2000" dirty="0"/>
          </a:p>
          <a:p>
            <a:r>
              <a:rPr lang="en-US" altLang="zh-CN" sz="2000" dirty="0"/>
              <a:t>[9] MapReduce: Simplified Data Processing on Large Clusters, Jeffrey Dean and </a:t>
            </a:r>
            <a:endParaRPr lang="en-US" altLang="zh-CN" sz="2000" dirty="0"/>
          </a:p>
          <a:p>
            <a:r>
              <a:rPr lang="en-US" altLang="zh-CN" sz="2000" dirty="0"/>
              <a:t>Sanjay Ghemawat, 2004.</a:t>
            </a:r>
            <a:endParaRPr lang="en-US" altLang="zh-CN" sz="2000" dirty="0"/>
          </a:p>
        </p:txBody>
      </p:sp>
      <p:sp>
        <p:nvSpPr>
          <p:cNvPr id="3" name="文本框 2"/>
          <p:cNvSpPr txBox="1"/>
          <p:nvPr/>
        </p:nvSpPr>
        <p:spPr>
          <a:xfrm>
            <a:off x="4676140" y="1158875"/>
            <a:ext cx="2034540" cy="5835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sz="3200" dirty="0">
                <a:sym typeface="+mn-ea"/>
              </a:rPr>
              <a:t>Reference</a:t>
            </a:r>
            <a:endParaRPr lang="en-US" altLang="zh-CN" sz="3200" dirty="0">
              <a:sym typeface="+mn-ea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www.sustech.edu.cn/wp-content/themes/twentyseventeen/images/sustech-logo-cn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199" y="2258587"/>
            <a:ext cx="7008714" cy="1392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/>
          <p:cNvSpPr txBox="1"/>
          <p:nvPr/>
        </p:nvSpPr>
        <p:spPr>
          <a:xfrm>
            <a:off x="3449320" y="3529330"/>
            <a:ext cx="614997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黑体" panose="02010609060101010101" pitchFamily="49" charset="-122"/>
              </a:rPr>
              <a:t>Thanks</a:t>
            </a:r>
            <a:r>
              <a:rPr lang="zh-CN" altLang="en-US" sz="5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黑体" panose="02010609060101010101" pitchFamily="49" charset="-122"/>
              </a:rPr>
              <a:t>！</a:t>
            </a:r>
            <a:endParaRPr lang="zh-SG" altLang="en-US" sz="5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黑体" panose="02010609060101010101" pitchFamily="49" charset="-122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8243557" y="202421"/>
            <a:ext cx="1724098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SG" sz="3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endParaRPr lang="zh-SG" altLang="en-US" sz="3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1158703" y="4271849"/>
            <a:ext cx="9918797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>
            <a:off x="1158702" y="4521971"/>
            <a:ext cx="7747971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1074940" y="3455432"/>
            <a:ext cx="512832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1200"/>
              </a:spcBef>
            </a:pPr>
            <a:r>
              <a:rPr lang="zh-CN" alt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研究背景、目的及意义介绍</a:t>
            </a:r>
            <a:endParaRPr lang="en-US" altLang="zh-CN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160543" y="165500"/>
            <a:ext cx="4533538" cy="530492"/>
            <a:chOff x="4299773" y="1452059"/>
            <a:chExt cx="4533538" cy="530492"/>
          </a:xfrm>
        </p:grpSpPr>
        <p:sp>
          <p:nvSpPr>
            <p:cNvPr id="9" name="矩形 8"/>
            <p:cNvSpPr/>
            <p:nvPr/>
          </p:nvSpPr>
          <p:spPr>
            <a:xfrm>
              <a:off x="4955326" y="1486472"/>
              <a:ext cx="387798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Bef>
                  <a:spcPts val="1200"/>
                </a:spcBef>
              </a:pPr>
              <a:r>
                <a:rPr lang="zh-CN" altLang="en-US" sz="2400" b="1" dirty="0">
                  <a:latin typeface="黑体" panose="02010609060101010101" pitchFamily="49" charset="-122"/>
                  <a:ea typeface="黑体" panose="02010609060101010101" pitchFamily="49" charset="-122"/>
                </a:rPr>
                <a:t>研究背景、目的及意义介绍</a:t>
              </a:r>
              <a:endParaRPr lang="en-US" altLang="zh-CN" sz="2400" b="1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4299773" y="1452059"/>
              <a:ext cx="530492" cy="530492"/>
              <a:chOff x="5416598" y="4355615"/>
              <a:chExt cx="530492" cy="530492"/>
            </a:xfrm>
          </p:grpSpPr>
          <p:sp>
            <p:nvSpPr>
              <p:cNvPr id="11" name="矩形: 圆角 10"/>
              <p:cNvSpPr/>
              <p:nvPr/>
            </p:nvSpPr>
            <p:spPr>
              <a:xfrm>
                <a:off x="5416598" y="4355615"/>
                <a:ext cx="530492" cy="530492"/>
              </a:xfrm>
              <a:prstGeom prst="roundRect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SG" altLang="en-US"/>
              </a:p>
            </p:txBody>
          </p:sp>
          <p:sp>
            <p:nvSpPr>
              <p:cNvPr id="12" name="矩形: 圆角 11"/>
              <p:cNvSpPr/>
              <p:nvPr/>
            </p:nvSpPr>
            <p:spPr>
              <a:xfrm>
                <a:off x="5492798" y="4431815"/>
                <a:ext cx="378092" cy="378092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SG" sz="3200" b="1" dirty="0">
                    <a:solidFill>
                      <a:srgbClr val="0070C0"/>
                    </a:solidFill>
                  </a:rPr>
                  <a:t>1</a:t>
                </a:r>
                <a:endParaRPr lang="zh-SG" altLang="en-US" b="1" dirty="0">
                  <a:solidFill>
                    <a:srgbClr val="0070C0"/>
                  </a:solidFill>
                </a:endParaRPr>
              </a:p>
            </p:txBody>
          </p:sp>
        </p:grpSp>
      </p:grpSp>
      <p:cxnSp>
        <p:nvCxnSpPr>
          <p:cNvPr id="14" name="直接连接符 13"/>
          <p:cNvCxnSpPr>
            <a:stCxn id="9" idx="3"/>
          </p:cNvCxnSpPr>
          <p:nvPr/>
        </p:nvCxnSpPr>
        <p:spPr>
          <a:xfrm flipV="1">
            <a:off x="4694081" y="425789"/>
            <a:ext cx="7179159" cy="4957"/>
          </a:xfrm>
          <a:prstGeom prst="line">
            <a:avLst/>
          </a:prstGeom>
          <a:ln w="12700">
            <a:solidFill>
              <a:srgbClr val="3887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/>
          <p:cNvSpPr/>
          <p:nvPr/>
        </p:nvSpPr>
        <p:spPr>
          <a:xfrm>
            <a:off x="691035" y="900812"/>
            <a:ext cx="138050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200" spc="600" dirty="0">
                <a:latin typeface="Arial" panose="020B0604020202090204" pitchFamily="34" charset="0"/>
                <a:ea typeface="汉仪旗黑-85S" panose="00020600040101010101" pitchFamily="18" charset="-122"/>
                <a:cs typeface="微软雅黑" charset="-122"/>
              </a:rPr>
              <a:t>Logs</a:t>
            </a:r>
            <a:endParaRPr lang="zh-CN" altLang="en-US" sz="3200" spc="600" dirty="0">
              <a:latin typeface="Arial" panose="020B0604020202090204" pitchFamily="34" charset="0"/>
              <a:ea typeface="汉仪旗黑-85S" panose="00020600040101010101" pitchFamily="18" charset="-122"/>
              <a:cs typeface="微软雅黑" charset="-122"/>
            </a:endParaRPr>
          </a:p>
        </p:txBody>
      </p:sp>
      <p:sp>
        <p:nvSpPr>
          <p:cNvPr id="22" name="文本框 21"/>
          <p:cNvSpPr txBox="1"/>
          <p:nvPr>
            <p:custDataLst>
              <p:tags r:id="rId1"/>
            </p:custDataLst>
          </p:nvPr>
        </p:nvSpPr>
        <p:spPr>
          <a:xfrm>
            <a:off x="816096" y="1704610"/>
            <a:ext cx="8738965" cy="2647909"/>
          </a:xfrm>
          <a:prstGeom prst="rect">
            <a:avLst/>
          </a:prstGeom>
          <a:noFill/>
        </p:spPr>
        <p:txBody>
          <a:bodyPr vert="horz" wrap="square" bIns="0" rtlCol="0" anchor="b" anchorCtr="0">
            <a:normAutofit/>
          </a:bodyPr>
          <a:lstStyle/>
          <a:p>
            <a:pPr fontAlgn="auto"/>
            <a:r>
              <a:rPr lang="en-US" altLang="zh-CN" sz="2400" spc="300" dirty="0">
                <a:latin typeface="Arial" panose="020B0604020202090204" pitchFamily="34" charset="0"/>
                <a:ea typeface="微软雅黑" charset="-122"/>
              </a:rPr>
              <a:t>1</a:t>
            </a:r>
            <a:r>
              <a:rPr lang="zh-CN" altLang="en-US" sz="2400" spc="300" dirty="0">
                <a:latin typeface="Arial" panose="020B0604020202090204" pitchFamily="34" charset="0"/>
                <a:ea typeface="微软雅黑" charset="-122"/>
              </a:rPr>
              <a:t>、时间</a:t>
            </a:r>
            <a:endParaRPr lang="en-US" altLang="zh-CN" sz="2400" spc="300" dirty="0">
              <a:latin typeface="Arial" panose="020B0604020202090204" pitchFamily="34" charset="0"/>
              <a:ea typeface="微软雅黑" charset="-122"/>
            </a:endParaRPr>
          </a:p>
          <a:p>
            <a:pPr fontAlgn="auto"/>
            <a:r>
              <a:rPr lang="en-US" altLang="zh-CN" sz="2400" spc="300" dirty="0">
                <a:latin typeface="Arial" panose="020B0604020202090204" pitchFamily="34" charset="0"/>
                <a:ea typeface="微软雅黑" charset="-122"/>
              </a:rPr>
              <a:t>2</a:t>
            </a:r>
            <a:r>
              <a:rPr lang="zh-CN" altLang="en-US" sz="2400" spc="300" dirty="0">
                <a:latin typeface="Arial" panose="020B0604020202090204" pitchFamily="34" charset="0"/>
                <a:ea typeface="微软雅黑" charset="-122"/>
              </a:rPr>
              <a:t>、日志级别</a:t>
            </a:r>
            <a:endParaRPr lang="en-US" altLang="zh-CN" sz="2400" spc="300" dirty="0">
              <a:latin typeface="Arial" panose="020B0604020202090204" pitchFamily="34" charset="0"/>
              <a:ea typeface="微软雅黑" charset="-122"/>
            </a:endParaRPr>
          </a:p>
          <a:p>
            <a:pPr fontAlgn="auto"/>
            <a:r>
              <a:rPr lang="en-US" altLang="zh-CN" sz="2400" spc="300" dirty="0">
                <a:latin typeface="Arial" panose="020B0604020202090204" pitchFamily="34" charset="0"/>
                <a:ea typeface="微软雅黑" charset="-122"/>
              </a:rPr>
              <a:t>3</a:t>
            </a:r>
            <a:r>
              <a:rPr lang="zh-CN" altLang="en-US" sz="2400" spc="300" dirty="0">
                <a:latin typeface="Arial" panose="020B0604020202090204" pitchFamily="34" charset="0"/>
                <a:ea typeface="微软雅黑" charset="-122"/>
              </a:rPr>
              <a:t>、调用链标识（可选）</a:t>
            </a:r>
            <a:endParaRPr lang="en-US" altLang="zh-CN" sz="2400" spc="300" dirty="0">
              <a:latin typeface="Arial" panose="020B0604020202090204" pitchFamily="34" charset="0"/>
              <a:ea typeface="微软雅黑" charset="-122"/>
            </a:endParaRPr>
          </a:p>
          <a:p>
            <a:pPr fontAlgn="auto"/>
            <a:r>
              <a:rPr lang="en-US" altLang="zh-CN" sz="2400" spc="300" dirty="0">
                <a:latin typeface="Arial" panose="020B0604020202090204" pitchFamily="34" charset="0"/>
                <a:ea typeface="微软雅黑" charset="-122"/>
              </a:rPr>
              <a:t>4</a:t>
            </a:r>
            <a:r>
              <a:rPr lang="zh-CN" altLang="en-US" sz="2400" spc="300" dirty="0">
                <a:latin typeface="Arial" panose="020B0604020202090204" pitchFamily="34" charset="0"/>
                <a:ea typeface="微软雅黑" charset="-122"/>
              </a:rPr>
              <a:t>、线程名称</a:t>
            </a:r>
            <a:endParaRPr lang="en-US" altLang="zh-CN" sz="2400" spc="300" dirty="0">
              <a:latin typeface="Arial" panose="020B0604020202090204" pitchFamily="34" charset="0"/>
              <a:ea typeface="微软雅黑" charset="-122"/>
            </a:endParaRPr>
          </a:p>
          <a:p>
            <a:pPr fontAlgn="auto"/>
            <a:r>
              <a:rPr lang="en-US" altLang="zh-CN" sz="2400" spc="300" dirty="0">
                <a:latin typeface="Arial" panose="020B0604020202090204" pitchFamily="34" charset="0"/>
                <a:ea typeface="微软雅黑" charset="-122"/>
              </a:rPr>
              <a:t>5</a:t>
            </a:r>
            <a:r>
              <a:rPr lang="zh-CN" altLang="en-US" sz="2400" spc="300" dirty="0">
                <a:latin typeface="Arial" panose="020B0604020202090204" pitchFamily="34" charset="0"/>
                <a:ea typeface="微软雅黑" charset="-122"/>
              </a:rPr>
              <a:t>、日志记录器名称</a:t>
            </a:r>
            <a:endParaRPr lang="en-US" altLang="zh-CN" sz="2400" spc="300" dirty="0">
              <a:latin typeface="Arial" panose="020B0604020202090204" pitchFamily="34" charset="0"/>
              <a:ea typeface="微软雅黑" charset="-122"/>
            </a:endParaRPr>
          </a:p>
          <a:p>
            <a:pPr fontAlgn="auto"/>
            <a:r>
              <a:rPr lang="en-US" altLang="zh-CN" sz="2400" spc="300" dirty="0">
                <a:latin typeface="Arial" panose="020B0604020202090204" pitchFamily="34" charset="0"/>
                <a:ea typeface="微软雅黑" charset="-122"/>
              </a:rPr>
              <a:t>6</a:t>
            </a:r>
            <a:r>
              <a:rPr lang="zh-CN" altLang="en-US" sz="2400" spc="300" dirty="0">
                <a:latin typeface="Arial" panose="020B0604020202090204" pitchFamily="34" charset="0"/>
                <a:ea typeface="微软雅黑" charset="-122"/>
              </a:rPr>
              <a:t>、日志内容</a:t>
            </a:r>
            <a:endParaRPr lang="en-US" altLang="zh-CN" sz="2400" spc="300" dirty="0">
              <a:latin typeface="Arial" panose="020B0604020202090204" pitchFamily="34" charset="0"/>
              <a:ea typeface="微软雅黑" charset="-122"/>
            </a:endParaRPr>
          </a:p>
          <a:p>
            <a:pPr fontAlgn="auto"/>
            <a:r>
              <a:rPr lang="en-US" altLang="zh-CN" sz="2400" spc="300" dirty="0">
                <a:latin typeface="Arial" panose="020B0604020202090204" pitchFamily="34" charset="0"/>
                <a:ea typeface="微软雅黑" charset="-122"/>
              </a:rPr>
              <a:t>7</a:t>
            </a:r>
            <a:r>
              <a:rPr lang="zh-CN" altLang="en-US" sz="2400" spc="300" dirty="0">
                <a:latin typeface="Arial" panose="020B0604020202090204" pitchFamily="34" charset="0"/>
                <a:ea typeface="微软雅黑" charset="-122"/>
              </a:rPr>
              <a:t>、异常堆栈（出现在</a:t>
            </a:r>
            <a:r>
              <a:rPr lang="en-US" altLang="zh-CN" sz="2400" spc="300" dirty="0">
                <a:latin typeface="Arial" panose="020B0604020202090204" pitchFamily="34" charset="0"/>
                <a:ea typeface="微软雅黑" charset="-122"/>
              </a:rPr>
              <a:t>WARN</a:t>
            </a:r>
            <a:r>
              <a:rPr lang="zh-CN" altLang="en-US" sz="2400" spc="300" dirty="0">
                <a:latin typeface="Arial" panose="020B0604020202090204" pitchFamily="34" charset="0"/>
                <a:ea typeface="微软雅黑" charset="-122"/>
              </a:rPr>
              <a:t>和</a:t>
            </a:r>
            <a:r>
              <a:rPr lang="en-US" altLang="zh-CN" sz="2400" spc="300" dirty="0">
                <a:latin typeface="Arial" panose="020B0604020202090204" pitchFamily="34" charset="0"/>
                <a:ea typeface="微软雅黑" charset="-122"/>
              </a:rPr>
              <a:t>ERROR</a:t>
            </a:r>
            <a:r>
              <a:rPr lang="zh-CN" altLang="en-US" sz="2400" spc="300" dirty="0">
                <a:latin typeface="Arial" panose="020B0604020202090204" pitchFamily="34" charset="0"/>
                <a:ea typeface="微软雅黑" charset="-122"/>
              </a:rPr>
              <a:t>级别中）</a:t>
            </a:r>
            <a:endParaRPr lang="zh-CN" altLang="en-US" sz="2400" spc="300" dirty="0">
              <a:latin typeface="Arial" panose="020B0604020202090204" pitchFamily="34" charset="0"/>
              <a:ea typeface="微软雅黑" charset="-122"/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0462" y="719972"/>
            <a:ext cx="8930503" cy="1215470"/>
          </a:xfrm>
          <a:prstGeom prst="rect">
            <a:avLst/>
          </a:prstGeom>
        </p:spPr>
      </p:pic>
      <p:sp>
        <p:nvSpPr>
          <p:cNvPr id="24" name="文本框 23"/>
          <p:cNvSpPr txBox="1"/>
          <p:nvPr>
            <p:custDataLst>
              <p:tags r:id="rId3"/>
            </p:custDataLst>
          </p:nvPr>
        </p:nvSpPr>
        <p:spPr>
          <a:xfrm>
            <a:off x="691035" y="4654173"/>
            <a:ext cx="10814917" cy="1303015"/>
          </a:xfrm>
          <a:prstGeom prst="rect">
            <a:avLst/>
          </a:prstGeom>
          <a:noFill/>
        </p:spPr>
        <p:txBody>
          <a:bodyPr vert="horz" wrap="square" bIns="0" rtlCol="0" anchor="b" anchorCtr="0">
            <a:normAutofit/>
          </a:bodyPr>
          <a:lstStyle/>
          <a:p>
            <a:pPr fontAlgn="auto"/>
            <a:r>
              <a:rPr lang="zh-CN" altLang="en-US" sz="2400" spc="300" dirty="0">
                <a:latin typeface="Arial" panose="020B0604020202090204" pitchFamily="34" charset="0"/>
                <a:ea typeface="微软雅黑" charset="-122"/>
              </a:rPr>
              <a:t>日志文件</a:t>
            </a:r>
            <a:endParaRPr lang="en-US" altLang="zh-CN" sz="2400" spc="300" dirty="0">
              <a:latin typeface="Arial" panose="020B0604020202090204" pitchFamily="34" charset="0"/>
              <a:ea typeface="微软雅黑" charset="-122"/>
            </a:endParaRPr>
          </a:p>
          <a:p>
            <a:pPr fontAlgn="auto"/>
            <a:endParaRPr lang="en-US" altLang="zh-CN" sz="2400" spc="300" dirty="0">
              <a:latin typeface="Arial" panose="020B0604020202090204" pitchFamily="34" charset="0"/>
              <a:ea typeface="微软雅黑" charset="-122"/>
            </a:endParaRPr>
          </a:p>
          <a:p>
            <a:pPr fontAlgn="auto"/>
            <a:r>
              <a:rPr lang="en-US" altLang="zh-CN" sz="2400" spc="300" dirty="0">
                <a:latin typeface="Arial" panose="020B0604020202090204" pitchFamily="34" charset="0"/>
                <a:ea typeface="微软雅黑" charset="-122"/>
              </a:rPr>
              <a:t>·</a:t>
            </a:r>
            <a:r>
              <a:rPr lang="zh-CN" altLang="en-US" sz="2400" spc="300" dirty="0">
                <a:latin typeface="Arial" panose="020B0604020202090204" pitchFamily="34" charset="0"/>
                <a:ea typeface="微软雅黑" charset="-122"/>
              </a:rPr>
              <a:t>当前正在写入的日志文件名：</a:t>
            </a:r>
            <a:r>
              <a:rPr lang="en-US" altLang="zh-CN" sz="2400" spc="300" dirty="0">
                <a:latin typeface="Arial" panose="020B0604020202090204" pitchFamily="34" charset="0"/>
                <a:ea typeface="微软雅黑" charset="-122"/>
              </a:rPr>
              <a:t>&lt;</a:t>
            </a:r>
            <a:r>
              <a:rPr lang="zh-CN" altLang="en-US" sz="2400" spc="300" dirty="0">
                <a:latin typeface="Arial" panose="020B0604020202090204" pitchFamily="34" charset="0"/>
                <a:ea typeface="微软雅黑" charset="-122"/>
              </a:rPr>
              <a:t>应用名</a:t>
            </a:r>
            <a:r>
              <a:rPr lang="en-US" altLang="zh-CN" sz="2400" spc="300" dirty="0">
                <a:latin typeface="Arial" panose="020B0604020202090204" pitchFamily="34" charset="0"/>
                <a:ea typeface="微软雅黑" charset="-122"/>
              </a:rPr>
              <a:t>&gt;[-&lt;</a:t>
            </a:r>
            <a:r>
              <a:rPr lang="zh-CN" altLang="en-US" sz="2400" spc="300" dirty="0">
                <a:latin typeface="Arial" panose="020B0604020202090204" pitchFamily="34" charset="0"/>
                <a:ea typeface="微软雅黑" charset="-122"/>
              </a:rPr>
              <a:t>功能名</a:t>
            </a:r>
            <a:r>
              <a:rPr lang="en-US" altLang="zh-CN" sz="2400" spc="300" dirty="0">
                <a:latin typeface="Arial" panose="020B0604020202090204" pitchFamily="34" charset="0"/>
                <a:ea typeface="微软雅黑" charset="-122"/>
              </a:rPr>
              <a:t>&gt;].log</a:t>
            </a:r>
            <a:endParaRPr lang="en-US" altLang="zh-CN" sz="2400" spc="300" dirty="0">
              <a:latin typeface="Arial" panose="020B0604020202090204" pitchFamily="34" charset="0"/>
              <a:ea typeface="微软雅黑" charset="-122"/>
            </a:endParaRPr>
          </a:p>
          <a:p>
            <a:endParaRPr lang="en-US" altLang="zh-CN" sz="2400" spc="300" dirty="0">
              <a:latin typeface="Arial" panose="020B0604020202090204" pitchFamily="34" charset="0"/>
              <a:ea typeface="微软雅黑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425789" y="6105814"/>
            <a:ext cx="1082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hlinkClick r:id="rId4"/>
              </a:rPr>
              <a:t>reference</a:t>
            </a:r>
            <a:endParaRPr lang="en-US" altLang="zh-CN" dirty="0"/>
          </a:p>
        </p:txBody>
      </p:sp>
    </p:spTree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160543" y="165500"/>
            <a:ext cx="4533538" cy="530492"/>
            <a:chOff x="4299773" y="1452059"/>
            <a:chExt cx="4533538" cy="530492"/>
          </a:xfrm>
        </p:grpSpPr>
        <p:sp>
          <p:nvSpPr>
            <p:cNvPr id="9" name="矩形 8"/>
            <p:cNvSpPr/>
            <p:nvPr/>
          </p:nvSpPr>
          <p:spPr>
            <a:xfrm>
              <a:off x="4955326" y="1486472"/>
              <a:ext cx="387798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Bef>
                  <a:spcPts val="1200"/>
                </a:spcBef>
              </a:pPr>
              <a:r>
                <a:rPr lang="zh-CN" altLang="en-US" sz="2400" b="1" dirty="0">
                  <a:latin typeface="黑体" panose="02010609060101010101" pitchFamily="49" charset="-122"/>
                  <a:ea typeface="黑体" panose="02010609060101010101" pitchFamily="49" charset="-122"/>
                </a:rPr>
                <a:t>研究背景、目的及意义介绍</a:t>
              </a:r>
              <a:endParaRPr lang="en-US" altLang="zh-CN" sz="2400" b="1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4299773" y="1452059"/>
              <a:ext cx="530492" cy="530492"/>
              <a:chOff x="5416598" y="4355615"/>
              <a:chExt cx="530492" cy="530492"/>
            </a:xfrm>
          </p:grpSpPr>
          <p:sp>
            <p:nvSpPr>
              <p:cNvPr id="11" name="矩形: 圆角 10"/>
              <p:cNvSpPr/>
              <p:nvPr/>
            </p:nvSpPr>
            <p:spPr>
              <a:xfrm>
                <a:off x="5416598" y="4355615"/>
                <a:ext cx="530492" cy="530492"/>
              </a:xfrm>
              <a:prstGeom prst="roundRect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SG" altLang="en-US"/>
              </a:p>
            </p:txBody>
          </p:sp>
          <p:sp>
            <p:nvSpPr>
              <p:cNvPr id="12" name="矩形: 圆角 11"/>
              <p:cNvSpPr/>
              <p:nvPr/>
            </p:nvSpPr>
            <p:spPr>
              <a:xfrm>
                <a:off x="5492798" y="4431815"/>
                <a:ext cx="378092" cy="378092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SG" sz="3200" b="1" dirty="0">
                    <a:solidFill>
                      <a:srgbClr val="0070C0"/>
                    </a:solidFill>
                  </a:rPr>
                  <a:t>1</a:t>
                </a:r>
                <a:endParaRPr lang="zh-SG" altLang="en-US" b="1" dirty="0">
                  <a:solidFill>
                    <a:srgbClr val="0070C0"/>
                  </a:solidFill>
                </a:endParaRPr>
              </a:p>
            </p:txBody>
          </p:sp>
        </p:grpSp>
      </p:grpSp>
      <p:cxnSp>
        <p:nvCxnSpPr>
          <p:cNvPr id="14" name="直接连接符 13"/>
          <p:cNvCxnSpPr>
            <a:stCxn id="9" idx="3"/>
          </p:cNvCxnSpPr>
          <p:nvPr/>
        </p:nvCxnSpPr>
        <p:spPr>
          <a:xfrm flipV="1">
            <a:off x="4694081" y="425789"/>
            <a:ext cx="7179159" cy="4957"/>
          </a:xfrm>
          <a:prstGeom prst="line">
            <a:avLst/>
          </a:prstGeom>
          <a:ln w="12700">
            <a:solidFill>
              <a:srgbClr val="3887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/>
          <p:cNvSpPr/>
          <p:nvPr/>
        </p:nvSpPr>
        <p:spPr>
          <a:xfrm>
            <a:off x="477034" y="900812"/>
            <a:ext cx="375940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3200" spc="600" dirty="0">
                <a:latin typeface="Arial" panose="020B0604020202090204" pitchFamily="34" charset="0"/>
                <a:ea typeface="汉仪旗黑-85S" panose="00020600040101010101" pitchFamily="18" charset="-122"/>
                <a:cs typeface="微软雅黑" charset="-122"/>
              </a:rPr>
              <a:t>Cloud Native</a:t>
            </a:r>
            <a:endParaRPr lang="zh-CN" altLang="en-US" sz="3200" spc="600" dirty="0">
              <a:latin typeface="Arial" panose="020B0604020202090204" pitchFamily="34" charset="0"/>
              <a:ea typeface="汉仪旗黑-85S" panose="00020600040101010101" pitchFamily="18" charset="-122"/>
              <a:cs typeface="微软雅黑" charset="-122"/>
            </a:endParaRPr>
          </a:p>
        </p:txBody>
      </p:sp>
      <p:sp>
        <p:nvSpPr>
          <p:cNvPr id="22" name="文本框 21"/>
          <p:cNvSpPr txBox="1"/>
          <p:nvPr>
            <p:custDataLst>
              <p:tags r:id="rId1"/>
            </p:custDataLst>
          </p:nvPr>
        </p:nvSpPr>
        <p:spPr>
          <a:xfrm>
            <a:off x="691035" y="1545795"/>
            <a:ext cx="8738965" cy="4499811"/>
          </a:xfrm>
          <a:prstGeom prst="rect">
            <a:avLst/>
          </a:prstGeom>
          <a:noFill/>
        </p:spPr>
        <p:txBody>
          <a:bodyPr vert="horz" wrap="square" bIns="0" rtlCol="0" anchor="b" anchorCtr="0">
            <a:normAutofit fontScale="85000" lnSpcReduction="10000"/>
          </a:bodyPr>
          <a:lstStyle/>
          <a:p>
            <a:pPr algn="just"/>
            <a:r>
              <a:rPr lang="en-US" altLang="zh-CN" sz="2400" b="0" i="0" dirty="0">
                <a:effectLst/>
                <a:latin typeface="sirba-web-1"/>
              </a:rPr>
              <a:t>12</a:t>
            </a:r>
            <a:r>
              <a:rPr lang="zh-CN" altLang="en-US" sz="2400" b="0" i="0" dirty="0">
                <a:effectLst/>
                <a:latin typeface="sirba-web-1"/>
              </a:rPr>
              <a:t>因子应用被认为是最早的云原生应用的技术特征</a:t>
            </a:r>
            <a:endParaRPr lang="en-US" altLang="zh-CN" sz="2400" b="0" i="0" dirty="0">
              <a:effectLst/>
              <a:latin typeface="sirba-web-1"/>
            </a:endParaRPr>
          </a:p>
          <a:p>
            <a:pPr algn="just"/>
            <a:endParaRPr lang="en-US" altLang="zh-CN" sz="2400" b="0" i="0" dirty="0">
              <a:effectLst/>
              <a:latin typeface="sirba-web-1"/>
            </a:endParaRPr>
          </a:p>
          <a:p>
            <a:pPr algn="just"/>
            <a:r>
              <a:rPr lang="en-US" altLang="zh-CN" sz="2400" b="0" i="0" dirty="0">
                <a:effectLst/>
                <a:latin typeface="sirba-web-1"/>
              </a:rPr>
              <a:t>1</a:t>
            </a:r>
            <a:r>
              <a:rPr lang="zh-CN" altLang="en-US" sz="2400" b="0" i="0" dirty="0">
                <a:effectLst/>
                <a:latin typeface="sirba-web-1"/>
              </a:rPr>
              <a:t>、使用</a:t>
            </a:r>
            <a:r>
              <a:rPr lang="zh-CN" altLang="en-US" sz="2400" b="1" i="0" dirty="0">
                <a:effectLst/>
                <a:latin typeface="sirba-web-1"/>
              </a:rPr>
              <a:t>标准化</a:t>
            </a:r>
            <a:r>
              <a:rPr lang="zh-CN" altLang="en-US" sz="2400" b="0" i="0" dirty="0">
                <a:effectLst/>
                <a:latin typeface="sirba-web-1"/>
              </a:rPr>
              <a:t>流程自动配置，从而使新的开发者花费最少的学习成本加入这个项目。</a:t>
            </a:r>
            <a:endParaRPr lang="en-US" altLang="zh-CN" sz="2400" b="0" i="0" dirty="0">
              <a:effectLst/>
              <a:latin typeface="sirba-web-1"/>
            </a:endParaRPr>
          </a:p>
          <a:p>
            <a:pPr algn="just">
              <a:buFont typeface="Arial" panose="020B0604020202090204" pitchFamily="34" charset="0"/>
              <a:buChar char="•"/>
            </a:pPr>
            <a:endParaRPr lang="zh-CN" altLang="en-US" sz="2400" b="0" i="0" dirty="0">
              <a:effectLst/>
              <a:latin typeface="sirba-web-1"/>
            </a:endParaRPr>
          </a:p>
          <a:p>
            <a:pPr algn="just"/>
            <a:r>
              <a:rPr lang="en-US" altLang="zh-CN" sz="2400" b="0" i="0" dirty="0">
                <a:effectLst/>
                <a:latin typeface="sirba-web-1"/>
              </a:rPr>
              <a:t>2</a:t>
            </a:r>
            <a:r>
              <a:rPr lang="zh-CN" altLang="en-US" sz="2400" b="0" i="0" dirty="0">
                <a:effectLst/>
                <a:latin typeface="sirba-web-1"/>
              </a:rPr>
              <a:t>、和操作系统之间尽可能的</a:t>
            </a:r>
            <a:r>
              <a:rPr lang="zh-CN" altLang="en-US" sz="2400" b="1" i="0" dirty="0">
                <a:effectLst/>
                <a:latin typeface="sirba-web-1"/>
              </a:rPr>
              <a:t>划清界限</a:t>
            </a:r>
            <a:r>
              <a:rPr lang="zh-CN" altLang="en-US" sz="2400" b="0" i="0" dirty="0">
                <a:effectLst/>
                <a:latin typeface="sirba-web-1"/>
              </a:rPr>
              <a:t>，在各个系统中提供</a:t>
            </a:r>
            <a:r>
              <a:rPr lang="zh-CN" altLang="en-US" sz="2400" b="1" i="0" dirty="0">
                <a:effectLst/>
                <a:latin typeface="sirba-web-1"/>
              </a:rPr>
              <a:t>最大的可移植性</a:t>
            </a:r>
            <a:r>
              <a:rPr lang="zh-CN" altLang="en-US" sz="2400" b="0" i="0" dirty="0">
                <a:effectLst/>
                <a:latin typeface="sirba-web-1"/>
              </a:rPr>
              <a:t>。</a:t>
            </a:r>
            <a:endParaRPr lang="en-US" altLang="zh-CN" sz="2400" b="0" i="0" dirty="0">
              <a:effectLst/>
              <a:latin typeface="sirba-web-1"/>
            </a:endParaRPr>
          </a:p>
          <a:p>
            <a:pPr algn="just">
              <a:buFont typeface="Arial" panose="020B0604020202090204" pitchFamily="34" charset="0"/>
              <a:buChar char="•"/>
            </a:pPr>
            <a:endParaRPr lang="zh-CN" altLang="en-US" sz="2400" b="0" i="0" dirty="0">
              <a:effectLst/>
              <a:latin typeface="sirba-web-1"/>
            </a:endParaRPr>
          </a:p>
          <a:p>
            <a:pPr algn="just"/>
            <a:r>
              <a:rPr lang="en-US" altLang="zh-CN" sz="2400" b="0" i="0" dirty="0">
                <a:effectLst/>
                <a:latin typeface="sirba-web-1"/>
              </a:rPr>
              <a:t>3</a:t>
            </a:r>
            <a:r>
              <a:rPr lang="zh-CN" altLang="en-US" sz="2400" b="0" i="0" dirty="0">
                <a:effectLst/>
                <a:latin typeface="sirba-web-1"/>
              </a:rPr>
              <a:t>、适合</a:t>
            </a:r>
            <a:r>
              <a:rPr lang="zh-CN" altLang="en-US" sz="2400" b="1" i="0" dirty="0">
                <a:effectLst/>
                <a:latin typeface="sirba-web-1"/>
              </a:rPr>
              <a:t>部署</a:t>
            </a:r>
            <a:r>
              <a:rPr lang="zh-CN" altLang="en-US" sz="2400" b="0" i="0" dirty="0">
                <a:effectLst/>
                <a:latin typeface="sirba-web-1"/>
              </a:rPr>
              <a:t>在现代的</a:t>
            </a:r>
            <a:r>
              <a:rPr lang="zh-CN" altLang="en-US" sz="2400" b="1" i="0" dirty="0">
                <a:effectLst/>
                <a:latin typeface="sirba-web-1"/>
              </a:rPr>
              <a:t>云计算平台</a:t>
            </a:r>
            <a:r>
              <a:rPr lang="zh-CN" altLang="en-US" sz="2400" b="0" i="0" dirty="0">
                <a:effectLst/>
                <a:latin typeface="sirba-web-1"/>
              </a:rPr>
              <a:t>，从而在服务器和系统管理方面节省资源。</a:t>
            </a:r>
            <a:endParaRPr lang="en-US" altLang="zh-CN" sz="2400" b="0" i="0" dirty="0">
              <a:effectLst/>
              <a:latin typeface="sirba-web-1"/>
            </a:endParaRPr>
          </a:p>
          <a:p>
            <a:pPr algn="just">
              <a:buFont typeface="Arial" panose="020B0604020202090204" pitchFamily="34" charset="0"/>
              <a:buChar char="•"/>
            </a:pPr>
            <a:endParaRPr lang="zh-CN" altLang="en-US" sz="2400" b="0" i="0" dirty="0">
              <a:effectLst/>
              <a:latin typeface="sirba-web-1"/>
            </a:endParaRPr>
          </a:p>
          <a:p>
            <a:pPr algn="just"/>
            <a:r>
              <a:rPr lang="en-US" altLang="zh-CN" sz="2400" b="0" i="0" dirty="0">
                <a:effectLst/>
                <a:latin typeface="sirba-web-1"/>
              </a:rPr>
              <a:t>4</a:t>
            </a:r>
            <a:r>
              <a:rPr lang="zh-CN" altLang="en-US" sz="2400" b="0" i="0" dirty="0">
                <a:effectLst/>
                <a:latin typeface="sirba-web-1"/>
              </a:rPr>
              <a:t>、将开发环境和生产环境的</a:t>
            </a:r>
            <a:r>
              <a:rPr lang="zh-CN" altLang="en-US" sz="2400" b="1" i="0" dirty="0">
                <a:effectLst/>
                <a:latin typeface="sirba-web-1"/>
              </a:rPr>
              <a:t>差异降至最低</a:t>
            </a:r>
            <a:r>
              <a:rPr lang="zh-CN" altLang="en-US" sz="2400" b="0" i="0" dirty="0">
                <a:effectLst/>
                <a:latin typeface="sirba-web-1"/>
              </a:rPr>
              <a:t>，并使用</a:t>
            </a:r>
            <a:r>
              <a:rPr lang="zh-CN" altLang="en-US" sz="2400" b="1" i="0" dirty="0">
                <a:effectLst/>
                <a:latin typeface="sirba-web-1"/>
              </a:rPr>
              <a:t>持续交付</a:t>
            </a:r>
            <a:r>
              <a:rPr lang="zh-CN" altLang="en-US" sz="2400" b="0" i="0" dirty="0">
                <a:effectLst/>
                <a:latin typeface="sirba-web-1"/>
              </a:rPr>
              <a:t>实施敏捷开发。</a:t>
            </a:r>
            <a:endParaRPr lang="en-US" altLang="zh-CN" sz="2400" b="0" i="0" dirty="0">
              <a:effectLst/>
              <a:latin typeface="sirba-web-1"/>
            </a:endParaRPr>
          </a:p>
          <a:p>
            <a:pPr algn="just">
              <a:buFont typeface="Arial" panose="020B0604020202090204" pitchFamily="34" charset="0"/>
              <a:buChar char="•"/>
            </a:pPr>
            <a:endParaRPr lang="zh-CN" altLang="en-US" sz="2400" b="0" i="0" dirty="0">
              <a:effectLst/>
              <a:latin typeface="sirba-web-1"/>
            </a:endParaRPr>
          </a:p>
          <a:p>
            <a:pPr algn="just"/>
            <a:r>
              <a:rPr lang="en-US" altLang="zh-CN" sz="2400" b="0" i="0" dirty="0">
                <a:effectLst/>
                <a:latin typeface="sirba-web-1"/>
              </a:rPr>
              <a:t>5</a:t>
            </a:r>
            <a:r>
              <a:rPr lang="zh-CN" altLang="en-US" sz="2400" b="0" i="0" dirty="0">
                <a:effectLst/>
                <a:latin typeface="sirba-web-1"/>
              </a:rPr>
              <a:t>、可以在工具、架构和开发流程不发生明显变化的前提下实现</a:t>
            </a:r>
            <a:r>
              <a:rPr lang="zh-CN" altLang="en-US" sz="2400" b="1" i="0" dirty="0">
                <a:effectLst/>
                <a:latin typeface="sirba-web-1"/>
              </a:rPr>
              <a:t>扩展</a:t>
            </a:r>
            <a:r>
              <a:rPr lang="zh-CN" altLang="en-US" sz="2400" b="0" i="0" dirty="0">
                <a:effectLst/>
                <a:latin typeface="sirba-web-1"/>
              </a:rPr>
              <a:t>。</a:t>
            </a:r>
            <a:endParaRPr lang="en-US" altLang="zh-CN" sz="2400" b="0" i="0" dirty="0">
              <a:effectLst/>
              <a:latin typeface="sirba-web-1"/>
            </a:endParaRPr>
          </a:p>
          <a:p>
            <a:pPr algn="just"/>
            <a:endParaRPr lang="en-US" altLang="zh-CN" sz="2400" b="0" i="0" dirty="0">
              <a:effectLst/>
              <a:latin typeface="sirba-web-1"/>
            </a:endParaRPr>
          </a:p>
          <a:p>
            <a:pPr algn="just"/>
            <a:r>
              <a:rPr lang="en-US" altLang="zh-CN" sz="2400" b="0" i="0" dirty="0">
                <a:effectLst/>
                <a:latin typeface="sirba-web-1"/>
              </a:rPr>
              <a:t>12</a:t>
            </a:r>
            <a:r>
              <a:rPr lang="zh-CN" altLang="en-US" sz="2400" b="0" i="0" dirty="0">
                <a:effectLst/>
                <a:latin typeface="sirba-web-1"/>
              </a:rPr>
              <a:t>因子理论适用于任意语言和后端服务（数据库、消息队列、缓存等）开发的应用程序。</a:t>
            </a:r>
            <a:endParaRPr lang="en-US" altLang="zh-CN" sz="2400" spc="300" dirty="0">
              <a:latin typeface="Arial" panose="020B0604020202090204" pitchFamily="34" charset="0"/>
              <a:ea typeface="微软雅黑" charset="-122"/>
            </a:endParaRPr>
          </a:p>
          <a:p>
            <a:pPr algn="just"/>
            <a:endParaRPr lang="en-US" altLang="zh-CN" sz="2400" dirty="0">
              <a:latin typeface="sirba-web-1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25789" y="6105814"/>
            <a:ext cx="1082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hlinkClick r:id="rId2"/>
              </a:rPr>
              <a:t>reference</a:t>
            </a:r>
            <a:endParaRPr lang="en-US" altLang="zh-CN" dirty="0"/>
          </a:p>
        </p:txBody>
      </p:sp>
    </p:spTree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160543" y="165500"/>
            <a:ext cx="4533538" cy="530492"/>
            <a:chOff x="4299773" y="1452059"/>
            <a:chExt cx="4533538" cy="530492"/>
          </a:xfrm>
        </p:grpSpPr>
        <p:sp>
          <p:nvSpPr>
            <p:cNvPr id="9" name="矩形 8"/>
            <p:cNvSpPr/>
            <p:nvPr/>
          </p:nvSpPr>
          <p:spPr>
            <a:xfrm>
              <a:off x="4955326" y="1486472"/>
              <a:ext cx="387798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Bef>
                  <a:spcPts val="1200"/>
                </a:spcBef>
              </a:pPr>
              <a:r>
                <a:rPr lang="zh-CN" altLang="en-US" sz="2400" b="1" dirty="0">
                  <a:latin typeface="黑体" panose="02010609060101010101" pitchFamily="49" charset="-122"/>
                  <a:ea typeface="黑体" panose="02010609060101010101" pitchFamily="49" charset="-122"/>
                </a:rPr>
                <a:t>研究背景、目的及意义介绍</a:t>
              </a:r>
              <a:endParaRPr lang="en-US" altLang="zh-CN" sz="2400" b="1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4299773" y="1452059"/>
              <a:ext cx="530492" cy="530492"/>
              <a:chOff x="5416598" y="4355615"/>
              <a:chExt cx="530492" cy="530492"/>
            </a:xfrm>
          </p:grpSpPr>
          <p:sp>
            <p:nvSpPr>
              <p:cNvPr id="11" name="矩形: 圆角 10"/>
              <p:cNvSpPr/>
              <p:nvPr/>
            </p:nvSpPr>
            <p:spPr>
              <a:xfrm>
                <a:off x="5416598" y="4355615"/>
                <a:ext cx="530492" cy="530492"/>
              </a:xfrm>
              <a:prstGeom prst="roundRect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SG" altLang="en-US"/>
              </a:p>
            </p:txBody>
          </p:sp>
          <p:sp>
            <p:nvSpPr>
              <p:cNvPr id="12" name="矩形: 圆角 11"/>
              <p:cNvSpPr/>
              <p:nvPr/>
            </p:nvSpPr>
            <p:spPr>
              <a:xfrm>
                <a:off x="5492798" y="4431815"/>
                <a:ext cx="378092" cy="378092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SG" sz="3200" b="1" dirty="0">
                    <a:solidFill>
                      <a:srgbClr val="0070C0"/>
                    </a:solidFill>
                  </a:rPr>
                  <a:t>1</a:t>
                </a:r>
                <a:endParaRPr lang="zh-SG" altLang="en-US" b="1" dirty="0">
                  <a:solidFill>
                    <a:srgbClr val="0070C0"/>
                  </a:solidFill>
                </a:endParaRPr>
              </a:p>
            </p:txBody>
          </p:sp>
        </p:grpSp>
      </p:grpSp>
      <p:cxnSp>
        <p:nvCxnSpPr>
          <p:cNvPr id="14" name="直接连接符 13"/>
          <p:cNvCxnSpPr>
            <a:stCxn id="9" idx="3"/>
          </p:cNvCxnSpPr>
          <p:nvPr/>
        </p:nvCxnSpPr>
        <p:spPr>
          <a:xfrm flipV="1">
            <a:off x="4694081" y="425789"/>
            <a:ext cx="7179159" cy="4957"/>
          </a:xfrm>
          <a:prstGeom prst="line">
            <a:avLst/>
          </a:prstGeom>
          <a:ln w="12700">
            <a:solidFill>
              <a:srgbClr val="3887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/>
          <p:cNvSpPr/>
          <p:nvPr/>
        </p:nvSpPr>
        <p:spPr>
          <a:xfrm>
            <a:off x="477034" y="900812"/>
            <a:ext cx="6452272" cy="583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sz="3200" spc="600" dirty="0">
                <a:ea typeface="汉仪旗黑-85S" panose="00020600040101010101" pitchFamily="18" charset="-122"/>
                <a:cs typeface="+mn-lt"/>
              </a:rPr>
              <a:t>Cloud Native Database</a:t>
            </a:r>
            <a:endParaRPr lang="zh-CN" altLang="en-US" sz="3200" spc="600" dirty="0">
              <a:ea typeface="汉仪旗黑-85S" panose="00020600040101010101" pitchFamily="18" charset="-122"/>
              <a:cs typeface="+mn-lt"/>
            </a:endParaRPr>
          </a:p>
        </p:txBody>
      </p:sp>
      <p:sp>
        <p:nvSpPr>
          <p:cNvPr id="22" name="文本框 21"/>
          <p:cNvSpPr txBox="1"/>
          <p:nvPr>
            <p:custDataLst>
              <p:tags r:id="rId1"/>
            </p:custDataLst>
          </p:nvPr>
        </p:nvSpPr>
        <p:spPr>
          <a:xfrm>
            <a:off x="691035" y="1380872"/>
            <a:ext cx="8738965" cy="4320785"/>
          </a:xfrm>
          <a:prstGeom prst="rect">
            <a:avLst/>
          </a:prstGeom>
          <a:noFill/>
        </p:spPr>
        <p:txBody>
          <a:bodyPr vert="horz" wrap="square" bIns="0" rtlCol="0" anchor="b" anchorCtr="0">
            <a:normAutofit/>
          </a:bodyPr>
          <a:lstStyle/>
          <a:p>
            <a:pPr algn="l"/>
            <a:r>
              <a:rPr lang="zh-CN" altLang="en-US" sz="2800" dirty="0"/>
              <a:t>云原生数据库的核心功能</a:t>
            </a:r>
            <a:endParaRPr lang="en-US" altLang="zh-CN" sz="2800" dirty="0"/>
          </a:p>
          <a:p>
            <a:pPr algn="l"/>
            <a:endParaRPr lang="en-US" altLang="zh-CN" sz="2400" dirty="0"/>
          </a:p>
          <a:p>
            <a:pPr algn="l">
              <a:buFont typeface="+mj-lt"/>
              <a:buAutoNum type="arabicPeriod"/>
            </a:pPr>
            <a:r>
              <a:rPr lang="zh-CN" altLang="en-US" sz="2400" b="0" i="0" dirty="0">
                <a:effectLst/>
                <a:latin typeface="Avenir" panose="02000503020000020003"/>
              </a:rPr>
              <a:t>计算与存储分离，计算节点保持少状态，甚至无状态</a:t>
            </a:r>
            <a:r>
              <a:rPr lang="zh-CN" altLang="en-US" sz="2400" dirty="0">
                <a:latin typeface="Avenir" panose="02000503020000020003"/>
              </a:rPr>
              <a:t>。</a:t>
            </a:r>
            <a:endParaRPr lang="en-US" altLang="zh-CN" sz="2400" b="0" i="0" dirty="0">
              <a:effectLst/>
              <a:latin typeface="Avenir" panose="02000503020000020003"/>
            </a:endParaRPr>
          </a:p>
          <a:p>
            <a:pPr algn="l">
              <a:buFont typeface="+mj-lt"/>
              <a:buAutoNum type="arabicPeriod"/>
            </a:pPr>
            <a:endParaRPr lang="zh-CN" altLang="en-US" sz="2400" b="0" i="0" dirty="0">
              <a:effectLst/>
              <a:latin typeface="Avenir" panose="02000503020000020003"/>
            </a:endParaRPr>
          </a:p>
          <a:p>
            <a:pPr algn="l">
              <a:buFont typeface="+mj-lt"/>
              <a:buAutoNum type="arabicPeriod"/>
            </a:pPr>
            <a:r>
              <a:rPr lang="zh-CN" altLang="en-US" sz="2400" b="0" i="0" dirty="0">
                <a:effectLst/>
                <a:latin typeface="Avenir" panose="02000503020000020003"/>
              </a:rPr>
              <a:t>基于日志的进行持久化</a:t>
            </a:r>
            <a:r>
              <a:rPr lang="zh-CN" altLang="en-US" sz="2400" dirty="0">
                <a:latin typeface="Avenir" panose="02000503020000020003"/>
              </a:rPr>
              <a:t>。</a:t>
            </a:r>
            <a:endParaRPr lang="en-US" altLang="zh-CN" sz="2400" b="0" i="0" dirty="0">
              <a:effectLst/>
              <a:latin typeface="Avenir" panose="02000503020000020003"/>
            </a:endParaRPr>
          </a:p>
          <a:p>
            <a:pPr algn="l">
              <a:buFont typeface="+mj-lt"/>
              <a:buAutoNum type="arabicPeriod"/>
            </a:pPr>
            <a:endParaRPr lang="zh-CN" altLang="en-US" sz="2400" b="0" i="0" dirty="0">
              <a:effectLst/>
              <a:latin typeface="Avenir" panose="02000503020000020003"/>
            </a:endParaRPr>
          </a:p>
          <a:p>
            <a:pPr algn="l">
              <a:buFont typeface="+mj-lt"/>
              <a:buAutoNum type="arabicPeriod"/>
            </a:pPr>
            <a:r>
              <a:rPr lang="zh-CN" altLang="en-US" sz="2400" b="0" i="0" dirty="0">
                <a:effectLst/>
                <a:latin typeface="Avenir" panose="02000503020000020003"/>
              </a:rPr>
              <a:t>存储分片 </a:t>
            </a:r>
            <a:r>
              <a:rPr lang="en-US" altLang="zh-CN" sz="2400" b="0" i="0" dirty="0">
                <a:effectLst/>
                <a:latin typeface="Avenir" panose="02000503020000020003"/>
              </a:rPr>
              <a:t>/ </a:t>
            </a:r>
            <a:r>
              <a:rPr lang="zh-CN" altLang="en-US" sz="2400" b="0" i="0" dirty="0">
                <a:effectLst/>
                <a:latin typeface="Avenir" panose="02000503020000020003"/>
              </a:rPr>
              <a:t>分块，易于扩容</a:t>
            </a:r>
            <a:r>
              <a:rPr lang="zh-CN" altLang="en-US" sz="2400" dirty="0">
                <a:latin typeface="Avenir" panose="02000503020000020003"/>
              </a:rPr>
              <a:t>。</a:t>
            </a:r>
            <a:endParaRPr lang="en-US" altLang="zh-CN" sz="2400" b="0" i="0" dirty="0">
              <a:effectLst/>
              <a:latin typeface="Avenir" panose="02000503020000020003"/>
            </a:endParaRPr>
          </a:p>
          <a:p>
            <a:pPr algn="l">
              <a:buFont typeface="+mj-lt"/>
              <a:buAutoNum type="arabicPeriod"/>
            </a:pPr>
            <a:endParaRPr lang="zh-CN" altLang="en-US" sz="2400" b="0" i="0" dirty="0">
              <a:effectLst/>
              <a:latin typeface="Avenir" panose="02000503020000020003"/>
            </a:endParaRPr>
          </a:p>
          <a:p>
            <a:pPr algn="l">
              <a:buFont typeface="+mj-lt"/>
              <a:buAutoNum type="arabicPeriod"/>
            </a:pPr>
            <a:r>
              <a:rPr lang="zh-CN" altLang="en-US" sz="2400" b="0" i="0" dirty="0">
                <a:effectLst/>
                <a:latin typeface="Avenir" panose="02000503020000020003"/>
              </a:rPr>
              <a:t>存储多副本与共识算法</a:t>
            </a:r>
            <a:r>
              <a:rPr lang="zh-CN" altLang="en-US" sz="2400" dirty="0">
                <a:latin typeface="Avenir" panose="02000503020000020003"/>
              </a:rPr>
              <a:t>。</a:t>
            </a:r>
            <a:endParaRPr lang="en-US" altLang="zh-CN" sz="2400" b="0" i="0" dirty="0">
              <a:effectLst/>
              <a:latin typeface="Avenir" panose="02000503020000020003"/>
            </a:endParaRPr>
          </a:p>
          <a:p>
            <a:pPr algn="l">
              <a:buFont typeface="+mj-lt"/>
              <a:buAutoNum type="arabicPeriod"/>
            </a:pPr>
            <a:endParaRPr lang="zh-CN" altLang="en-US" sz="2400" b="0" i="0" dirty="0">
              <a:effectLst/>
              <a:latin typeface="Avenir" panose="02000503020000020003"/>
            </a:endParaRPr>
          </a:p>
          <a:p>
            <a:pPr algn="l">
              <a:buFont typeface="+mj-lt"/>
              <a:buAutoNum type="arabicPeriod"/>
            </a:pPr>
            <a:r>
              <a:rPr lang="zh-CN" altLang="en-US" sz="2400" b="0" i="0" dirty="0">
                <a:effectLst/>
                <a:latin typeface="Avenir" panose="02000503020000020003"/>
              </a:rPr>
              <a:t>备份、恢复、快照功能下放到存储层</a:t>
            </a:r>
            <a:endParaRPr lang="en-US" altLang="zh-CN" sz="2400" dirty="0">
              <a:latin typeface="sirba-web-1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25789" y="6105814"/>
            <a:ext cx="1082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hlinkClick r:id="rId2"/>
              </a:rPr>
              <a:t>reference</a:t>
            </a:r>
            <a:endParaRPr lang="en-US" altLang="zh-CN" dirty="0"/>
          </a:p>
        </p:txBody>
      </p:sp>
    </p:spTree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160543" y="165500"/>
            <a:ext cx="4533538" cy="530492"/>
            <a:chOff x="4299773" y="1452059"/>
            <a:chExt cx="4533538" cy="530492"/>
          </a:xfrm>
        </p:grpSpPr>
        <p:sp>
          <p:nvSpPr>
            <p:cNvPr id="9" name="矩形 8"/>
            <p:cNvSpPr/>
            <p:nvPr/>
          </p:nvSpPr>
          <p:spPr>
            <a:xfrm>
              <a:off x="4955326" y="1486472"/>
              <a:ext cx="387798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Bef>
                  <a:spcPts val="1200"/>
                </a:spcBef>
              </a:pPr>
              <a:r>
                <a:rPr lang="zh-CN" altLang="en-US" sz="2400" b="1" dirty="0">
                  <a:latin typeface="黑体" panose="02010609060101010101" pitchFamily="49" charset="-122"/>
                  <a:ea typeface="黑体" panose="02010609060101010101" pitchFamily="49" charset="-122"/>
                </a:rPr>
                <a:t>研究背景、目的及意义介绍</a:t>
              </a:r>
              <a:endParaRPr lang="en-US" altLang="zh-CN" sz="2400" b="1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4299773" y="1452059"/>
              <a:ext cx="530492" cy="530492"/>
              <a:chOff x="5416598" y="4355615"/>
              <a:chExt cx="530492" cy="530492"/>
            </a:xfrm>
          </p:grpSpPr>
          <p:sp>
            <p:nvSpPr>
              <p:cNvPr id="11" name="矩形: 圆角 10"/>
              <p:cNvSpPr/>
              <p:nvPr/>
            </p:nvSpPr>
            <p:spPr>
              <a:xfrm>
                <a:off x="5416598" y="4355615"/>
                <a:ext cx="530492" cy="530492"/>
              </a:xfrm>
              <a:prstGeom prst="roundRect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SG" altLang="en-US"/>
              </a:p>
            </p:txBody>
          </p:sp>
          <p:sp>
            <p:nvSpPr>
              <p:cNvPr id="12" name="矩形: 圆角 11"/>
              <p:cNvSpPr/>
              <p:nvPr/>
            </p:nvSpPr>
            <p:spPr>
              <a:xfrm>
                <a:off x="5492798" y="4431815"/>
                <a:ext cx="378092" cy="378092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SG" sz="3200" b="1" dirty="0">
                    <a:solidFill>
                      <a:srgbClr val="0070C0"/>
                    </a:solidFill>
                  </a:rPr>
                  <a:t>1</a:t>
                </a:r>
                <a:endParaRPr lang="zh-SG" altLang="en-US" b="1" dirty="0">
                  <a:solidFill>
                    <a:srgbClr val="0070C0"/>
                  </a:solidFill>
                </a:endParaRPr>
              </a:p>
            </p:txBody>
          </p:sp>
        </p:grpSp>
      </p:grpSp>
      <p:cxnSp>
        <p:nvCxnSpPr>
          <p:cNvPr id="14" name="直接连接符 13"/>
          <p:cNvCxnSpPr>
            <a:stCxn id="9" idx="3"/>
          </p:cNvCxnSpPr>
          <p:nvPr/>
        </p:nvCxnSpPr>
        <p:spPr>
          <a:xfrm flipV="1">
            <a:off x="4694081" y="425789"/>
            <a:ext cx="7179159" cy="4957"/>
          </a:xfrm>
          <a:prstGeom prst="line">
            <a:avLst/>
          </a:prstGeom>
          <a:ln w="12700">
            <a:solidFill>
              <a:srgbClr val="3887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/>
          <p:cNvSpPr/>
          <p:nvPr/>
        </p:nvSpPr>
        <p:spPr>
          <a:xfrm>
            <a:off x="477034" y="900812"/>
            <a:ext cx="645227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3200" spc="600" dirty="0">
                <a:latin typeface="Arial" panose="020B0604020202090204" pitchFamily="34" charset="0"/>
                <a:ea typeface="汉仪旗黑-85S" panose="00020600040101010101" pitchFamily="18" charset="-122"/>
                <a:cs typeface="微软雅黑" charset="-122"/>
              </a:rPr>
              <a:t>Cloud Native Database</a:t>
            </a:r>
            <a:endParaRPr lang="zh-CN" altLang="en-US" sz="3200" spc="600" dirty="0">
              <a:latin typeface="Arial" panose="020B0604020202090204" pitchFamily="34" charset="0"/>
              <a:ea typeface="汉仪旗黑-85S" panose="00020600040101010101" pitchFamily="18" charset="-122"/>
              <a:cs typeface="微软雅黑" charset="-122"/>
            </a:endParaRPr>
          </a:p>
        </p:txBody>
      </p:sp>
      <p:sp>
        <p:nvSpPr>
          <p:cNvPr id="22" name="文本框 21"/>
          <p:cNvSpPr txBox="1"/>
          <p:nvPr>
            <p:custDataLst>
              <p:tags r:id="rId1"/>
            </p:custDataLst>
          </p:nvPr>
        </p:nvSpPr>
        <p:spPr>
          <a:xfrm>
            <a:off x="691035" y="1268607"/>
            <a:ext cx="8738965" cy="4320785"/>
          </a:xfrm>
          <a:prstGeom prst="rect">
            <a:avLst/>
          </a:prstGeom>
          <a:noFill/>
        </p:spPr>
        <p:txBody>
          <a:bodyPr vert="horz" wrap="square" bIns="0" rtlCol="0" anchor="b" anchorCtr="0">
            <a:normAutofit fontScale="92500" lnSpcReduction="10000"/>
          </a:bodyPr>
          <a:lstStyle/>
          <a:p>
            <a:pPr algn="l"/>
            <a:r>
              <a:rPr lang="zh-CN" altLang="en-US" sz="3200" b="0" i="0" dirty="0">
                <a:effectLst/>
                <a:latin typeface="Avenir" panose="02000503020000020003"/>
              </a:rPr>
              <a:t>云原生数据库的核心价值</a:t>
            </a:r>
            <a:endParaRPr lang="en-US" altLang="zh-CN" sz="3200" b="0" i="0" dirty="0">
              <a:effectLst/>
              <a:latin typeface="Avenir" panose="02000503020000020003"/>
            </a:endParaRPr>
          </a:p>
          <a:p>
            <a:pPr algn="l"/>
            <a:endParaRPr lang="en-US" altLang="zh-CN" sz="2800" dirty="0"/>
          </a:p>
          <a:p>
            <a:pPr algn="l">
              <a:buFont typeface="+mj-lt"/>
              <a:buAutoNum type="arabicPeriod"/>
            </a:pPr>
            <a:r>
              <a:rPr lang="zh-CN" altLang="en-US" sz="2800" b="0" i="0" dirty="0">
                <a:effectLst/>
                <a:latin typeface="Avenir" panose="02000503020000020003"/>
              </a:rPr>
              <a:t>更高的性能</a:t>
            </a:r>
            <a:endParaRPr lang="en-US" altLang="zh-CN" sz="2800" b="0" i="0" dirty="0">
              <a:effectLst/>
              <a:latin typeface="Avenir" panose="02000503020000020003"/>
            </a:endParaRPr>
          </a:p>
          <a:p>
            <a:pPr algn="l">
              <a:buFont typeface="+mj-lt"/>
              <a:buAutoNum type="arabicPeriod"/>
            </a:pPr>
            <a:endParaRPr lang="zh-CN" altLang="en-US" sz="2800" b="0" i="0" dirty="0">
              <a:effectLst/>
              <a:latin typeface="Avenir" panose="02000503020000020003"/>
            </a:endParaRPr>
          </a:p>
          <a:p>
            <a:pPr algn="l">
              <a:buFont typeface="+mj-lt"/>
              <a:buAutoNum type="arabicPeriod"/>
            </a:pPr>
            <a:r>
              <a:rPr lang="zh-CN" altLang="en-US" sz="2800" b="0" i="0" dirty="0">
                <a:effectLst/>
                <a:latin typeface="Avenir" panose="02000503020000020003"/>
              </a:rPr>
              <a:t>更好的弹性</a:t>
            </a:r>
            <a:endParaRPr lang="en-US" altLang="zh-CN" sz="2800" b="0" i="0" dirty="0">
              <a:effectLst/>
              <a:latin typeface="Avenir" panose="02000503020000020003"/>
            </a:endParaRPr>
          </a:p>
          <a:p>
            <a:pPr algn="l">
              <a:buFont typeface="+mj-lt"/>
              <a:buAutoNum type="arabicPeriod"/>
            </a:pPr>
            <a:endParaRPr lang="zh-CN" altLang="en-US" sz="2800" b="0" i="0" dirty="0">
              <a:effectLst/>
              <a:latin typeface="Avenir" panose="02000503020000020003"/>
            </a:endParaRPr>
          </a:p>
          <a:p>
            <a:pPr algn="l">
              <a:buFont typeface="+mj-lt"/>
              <a:buAutoNum type="arabicPeriod"/>
            </a:pPr>
            <a:r>
              <a:rPr lang="zh-CN" altLang="en-US" sz="2800" b="0" i="0" dirty="0">
                <a:effectLst/>
                <a:latin typeface="Avenir" panose="02000503020000020003"/>
              </a:rPr>
              <a:t>更好的可用性</a:t>
            </a:r>
            <a:endParaRPr lang="en-US" altLang="zh-CN" sz="2800" b="0" i="0" dirty="0">
              <a:effectLst/>
              <a:latin typeface="Avenir" panose="02000503020000020003"/>
            </a:endParaRPr>
          </a:p>
          <a:p>
            <a:pPr algn="l">
              <a:buFont typeface="+mj-lt"/>
              <a:buAutoNum type="arabicPeriod"/>
            </a:pPr>
            <a:endParaRPr lang="zh-CN" altLang="en-US" sz="2800" b="0" i="0" dirty="0">
              <a:effectLst/>
              <a:latin typeface="Avenir" panose="02000503020000020003"/>
            </a:endParaRPr>
          </a:p>
          <a:p>
            <a:pPr algn="l">
              <a:buFont typeface="+mj-lt"/>
              <a:buAutoNum type="arabicPeriod"/>
            </a:pPr>
            <a:r>
              <a:rPr lang="zh-CN" altLang="en-US" sz="2800" b="0" i="0" dirty="0">
                <a:effectLst/>
                <a:latin typeface="Avenir" panose="02000503020000020003"/>
              </a:rPr>
              <a:t>更高的资源利用率</a:t>
            </a:r>
            <a:endParaRPr lang="en-US" altLang="zh-CN" sz="2800" b="0" i="0" dirty="0">
              <a:effectLst/>
              <a:latin typeface="Avenir" panose="02000503020000020003"/>
            </a:endParaRPr>
          </a:p>
          <a:p>
            <a:pPr algn="l">
              <a:buFont typeface="+mj-lt"/>
              <a:buAutoNum type="arabicPeriod"/>
            </a:pPr>
            <a:endParaRPr lang="zh-CN" altLang="en-US" sz="2800" b="0" i="0" dirty="0">
              <a:effectLst/>
              <a:latin typeface="Avenir" panose="02000503020000020003"/>
            </a:endParaRPr>
          </a:p>
          <a:p>
            <a:pPr algn="l">
              <a:buFont typeface="+mj-lt"/>
              <a:buAutoNum type="arabicPeriod"/>
            </a:pPr>
            <a:r>
              <a:rPr lang="zh-CN" altLang="en-US" sz="2800" b="0" i="0" dirty="0">
                <a:effectLst/>
                <a:latin typeface="Avenir" panose="02000503020000020003"/>
              </a:rPr>
              <a:t>更小的成本</a:t>
            </a:r>
            <a:endParaRPr lang="zh-CN" altLang="en-US" sz="2800" b="0" i="0" dirty="0">
              <a:effectLst/>
              <a:latin typeface="Avenir" panose="02000503020000020003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25789" y="6105814"/>
            <a:ext cx="1082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hlinkClick r:id="rId2"/>
              </a:rPr>
              <a:t>reference</a:t>
            </a:r>
            <a:endParaRPr lang="en-US" altLang="zh-CN" dirty="0"/>
          </a:p>
        </p:txBody>
      </p:sp>
    </p:spTree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160543" y="165500"/>
            <a:ext cx="4533538" cy="530492"/>
            <a:chOff x="4299773" y="1452059"/>
            <a:chExt cx="4533538" cy="530492"/>
          </a:xfrm>
        </p:grpSpPr>
        <p:sp>
          <p:nvSpPr>
            <p:cNvPr id="9" name="矩形 8"/>
            <p:cNvSpPr/>
            <p:nvPr/>
          </p:nvSpPr>
          <p:spPr>
            <a:xfrm>
              <a:off x="4955326" y="1486472"/>
              <a:ext cx="387798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Bef>
                  <a:spcPts val="1200"/>
                </a:spcBef>
              </a:pPr>
              <a:r>
                <a:rPr lang="zh-CN" altLang="en-US" sz="2400" b="1" dirty="0">
                  <a:latin typeface="黑体" panose="02010609060101010101" pitchFamily="49" charset="-122"/>
                  <a:ea typeface="黑体" panose="02010609060101010101" pitchFamily="49" charset="-122"/>
                </a:rPr>
                <a:t>研究背景、目的及意义介绍</a:t>
              </a:r>
              <a:endParaRPr lang="en-US" altLang="zh-CN" sz="2400" b="1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4299773" y="1452059"/>
              <a:ext cx="530492" cy="530492"/>
              <a:chOff x="5416598" y="4355615"/>
              <a:chExt cx="530492" cy="530492"/>
            </a:xfrm>
          </p:grpSpPr>
          <p:sp>
            <p:nvSpPr>
              <p:cNvPr id="11" name="矩形: 圆角 10"/>
              <p:cNvSpPr/>
              <p:nvPr/>
            </p:nvSpPr>
            <p:spPr>
              <a:xfrm>
                <a:off x="5416598" y="4355615"/>
                <a:ext cx="530492" cy="530492"/>
              </a:xfrm>
              <a:prstGeom prst="roundRect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SG" altLang="en-US"/>
              </a:p>
            </p:txBody>
          </p:sp>
          <p:sp>
            <p:nvSpPr>
              <p:cNvPr id="12" name="矩形: 圆角 11"/>
              <p:cNvSpPr/>
              <p:nvPr/>
            </p:nvSpPr>
            <p:spPr>
              <a:xfrm>
                <a:off x="5492798" y="4431815"/>
                <a:ext cx="378092" cy="378092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SG" sz="3200" b="1" dirty="0">
                    <a:solidFill>
                      <a:srgbClr val="0070C0"/>
                    </a:solidFill>
                  </a:rPr>
                  <a:t>1</a:t>
                </a:r>
                <a:endParaRPr lang="zh-SG" altLang="en-US" b="1" dirty="0">
                  <a:solidFill>
                    <a:srgbClr val="0070C0"/>
                  </a:solidFill>
                </a:endParaRPr>
              </a:p>
            </p:txBody>
          </p:sp>
        </p:grpSp>
      </p:grpSp>
      <p:cxnSp>
        <p:nvCxnSpPr>
          <p:cNvPr id="14" name="直接连接符 13"/>
          <p:cNvCxnSpPr>
            <a:stCxn id="9" idx="3"/>
          </p:cNvCxnSpPr>
          <p:nvPr/>
        </p:nvCxnSpPr>
        <p:spPr>
          <a:xfrm flipV="1">
            <a:off x="4694081" y="425789"/>
            <a:ext cx="7179159" cy="4957"/>
          </a:xfrm>
          <a:prstGeom prst="line">
            <a:avLst/>
          </a:prstGeom>
          <a:ln w="12700">
            <a:solidFill>
              <a:srgbClr val="3887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/>
          <p:cNvSpPr/>
          <p:nvPr/>
        </p:nvSpPr>
        <p:spPr>
          <a:xfrm>
            <a:off x="691035" y="803751"/>
            <a:ext cx="23752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0" dirty="0">
                <a:effectLst/>
                <a:latin typeface="Consolas" panose="020B0609020204030204" pitchFamily="49" charset="0"/>
              </a:rPr>
              <a:t>LogStore</a:t>
            </a:r>
            <a:endParaRPr lang="en-US" altLang="zh-CN" sz="3200" b="0" dirty="0">
              <a:effectLst/>
              <a:latin typeface="Consolas" panose="020B0609020204030204" pitchFamily="49" charset="0"/>
            </a:endParaRPr>
          </a:p>
        </p:txBody>
      </p:sp>
      <p:sp>
        <p:nvSpPr>
          <p:cNvPr id="22" name="文本框 21"/>
          <p:cNvSpPr txBox="1"/>
          <p:nvPr>
            <p:custDataLst>
              <p:tags r:id="rId1"/>
            </p:custDataLst>
          </p:nvPr>
        </p:nvSpPr>
        <p:spPr>
          <a:xfrm>
            <a:off x="691035" y="1388526"/>
            <a:ext cx="8738965" cy="752243"/>
          </a:xfrm>
          <a:prstGeom prst="rect">
            <a:avLst/>
          </a:prstGeom>
          <a:noFill/>
        </p:spPr>
        <p:txBody>
          <a:bodyPr vert="horz" wrap="square" bIns="0" rtlCol="0" anchor="b" anchorCtr="0">
            <a:normAutofit/>
          </a:bodyPr>
          <a:lstStyle/>
          <a:p>
            <a:pPr algn="l"/>
            <a:r>
              <a:rPr lang="zh-CN" altLang="en-US" sz="2000" b="0" i="0" dirty="0">
                <a:solidFill>
                  <a:srgbClr val="404040"/>
                </a:solidFill>
                <a:effectLst/>
                <a:latin typeface="-apple-system"/>
              </a:rPr>
              <a:t>并行数据库要求尽可能的去并行执行数据库操作，从而提高性能。在并行计算体系结构实现中有很多可选的体系结构。</a:t>
            </a:r>
            <a:endParaRPr lang="en-US" altLang="zh-CN" sz="2000" b="0" i="0" dirty="0">
              <a:solidFill>
                <a:srgbClr val="404040"/>
              </a:solidFill>
              <a:effectLst/>
              <a:latin typeface="-apple-system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25789" y="6105814"/>
            <a:ext cx="10226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hlinkClick r:id="rId2"/>
              </a:rPr>
              <a:t>Reference</a:t>
            </a:r>
            <a:endParaRPr lang="en-US" altLang="zh-CN" sz="16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1461" y="2593284"/>
            <a:ext cx="6123809" cy="2876190"/>
          </a:xfrm>
          <a:prstGeom prst="rect">
            <a:avLst/>
          </a:prstGeom>
        </p:spPr>
      </p:pic>
      <p:sp>
        <p:nvSpPr>
          <p:cNvPr id="16" name="文本框 15"/>
          <p:cNvSpPr txBox="1"/>
          <p:nvPr>
            <p:custDataLst>
              <p:tags r:id="rId4"/>
            </p:custDataLst>
          </p:nvPr>
        </p:nvSpPr>
        <p:spPr>
          <a:xfrm>
            <a:off x="691035" y="2462237"/>
            <a:ext cx="5063813" cy="2804263"/>
          </a:xfrm>
          <a:prstGeom prst="rect">
            <a:avLst/>
          </a:prstGeom>
          <a:noFill/>
        </p:spPr>
        <p:txBody>
          <a:bodyPr vert="horz" wrap="square" bIns="0" rtlCol="0" anchor="b" anchorCtr="0">
            <a:normAutofit/>
          </a:bodyPr>
          <a:lstStyle/>
          <a:p>
            <a:r>
              <a:rPr lang="en-US" altLang="zh-CN" dirty="0"/>
              <a:t>1</a:t>
            </a:r>
            <a:r>
              <a:rPr lang="zh-CN" altLang="en-US" dirty="0"/>
              <a:t>、</a:t>
            </a:r>
            <a:r>
              <a:rPr lang="en-US" altLang="zh-CN" dirty="0"/>
              <a:t>share-memory</a:t>
            </a:r>
            <a:r>
              <a:rPr lang="zh-CN" altLang="en-US" dirty="0"/>
              <a:t>：多个</a:t>
            </a:r>
            <a:r>
              <a:rPr lang="en-US" altLang="zh-CN" dirty="0" err="1"/>
              <a:t>cpu</a:t>
            </a:r>
            <a:r>
              <a:rPr lang="zh-CN" altLang="en-US" dirty="0"/>
              <a:t>共享同一片内存，</a:t>
            </a:r>
            <a:r>
              <a:rPr lang="en-US" altLang="zh-CN" dirty="0" err="1"/>
              <a:t>cpu</a:t>
            </a:r>
            <a:r>
              <a:rPr lang="zh-CN" altLang="en-US" dirty="0"/>
              <a:t>之间通过内部通讯机制（</a:t>
            </a:r>
            <a:r>
              <a:rPr lang="en-US" altLang="zh-CN" dirty="0"/>
              <a:t>interconnection network</a:t>
            </a:r>
            <a:r>
              <a:rPr lang="zh-CN" altLang="en-US" dirty="0"/>
              <a:t>）进行通讯。</a:t>
            </a:r>
            <a:endParaRPr lang="en-US" altLang="zh-CN" dirty="0"/>
          </a:p>
          <a:p>
            <a:br>
              <a:rPr lang="zh-CN" altLang="en-US" dirty="0"/>
            </a:br>
            <a:r>
              <a:rPr lang="en-US" altLang="zh-CN" dirty="0"/>
              <a:t>2</a:t>
            </a:r>
            <a:r>
              <a:rPr lang="zh-CN" altLang="en-US" dirty="0"/>
              <a:t>、</a:t>
            </a:r>
            <a:r>
              <a:rPr lang="en-US" altLang="zh-CN" dirty="0"/>
              <a:t> share-disk</a:t>
            </a:r>
            <a:r>
              <a:rPr lang="zh-CN" altLang="en-US" dirty="0"/>
              <a:t>：每一个</a:t>
            </a:r>
            <a:r>
              <a:rPr lang="en-US" altLang="zh-CN" dirty="0" err="1"/>
              <a:t>cpu</a:t>
            </a:r>
            <a:r>
              <a:rPr lang="zh-CN" altLang="en-US" dirty="0"/>
              <a:t>使用自己的私有内存区域，通过内部通讯机制直接访问所有磁盘系统。</a:t>
            </a:r>
            <a:endParaRPr lang="en-US" altLang="zh-CN" dirty="0"/>
          </a:p>
          <a:p>
            <a:br>
              <a:rPr lang="zh-CN" altLang="en-US" dirty="0"/>
            </a:br>
            <a:r>
              <a:rPr lang="en-US" altLang="zh-CN" dirty="0"/>
              <a:t>3.</a:t>
            </a:r>
            <a:r>
              <a:rPr lang="zh-CN" altLang="en-US" dirty="0"/>
              <a:t>、</a:t>
            </a:r>
            <a:r>
              <a:rPr lang="en-US" altLang="zh-CN" dirty="0"/>
              <a:t>share-nothing</a:t>
            </a:r>
            <a:r>
              <a:rPr lang="zh-CN" altLang="en-US" dirty="0"/>
              <a:t>：每一个</a:t>
            </a:r>
            <a:r>
              <a:rPr lang="en-US" altLang="zh-CN" dirty="0" err="1"/>
              <a:t>cpu</a:t>
            </a:r>
            <a:r>
              <a:rPr lang="zh-CN" altLang="en-US" dirty="0"/>
              <a:t>都有私有内存区域和私有磁盘空间，而且</a:t>
            </a:r>
            <a:r>
              <a:rPr lang="en-US" altLang="zh-CN" dirty="0"/>
              <a:t>2</a:t>
            </a:r>
            <a:r>
              <a:rPr lang="zh-CN" altLang="en-US" dirty="0"/>
              <a:t>个</a:t>
            </a:r>
            <a:r>
              <a:rPr lang="en-US" altLang="zh-CN" dirty="0" err="1"/>
              <a:t>cpu</a:t>
            </a:r>
            <a:r>
              <a:rPr lang="zh-CN" altLang="en-US" dirty="0"/>
              <a:t>不能访问相同磁盘空间，</a:t>
            </a:r>
            <a:r>
              <a:rPr lang="en-US" altLang="zh-CN" dirty="0" err="1"/>
              <a:t>cpu</a:t>
            </a:r>
            <a:r>
              <a:rPr lang="zh-CN" altLang="en-US" dirty="0"/>
              <a:t>之间的通讯通过网络连接。</a:t>
            </a:r>
            <a:endParaRPr lang="zh-CN" altLang="en-US" dirty="0"/>
          </a:p>
        </p:txBody>
      </p:sp>
    </p:spTree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160543" y="165500"/>
            <a:ext cx="4533538" cy="530492"/>
            <a:chOff x="4299773" y="1452059"/>
            <a:chExt cx="4533538" cy="530492"/>
          </a:xfrm>
        </p:grpSpPr>
        <p:sp>
          <p:nvSpPr>
            <p:cNvPr id="9" name="矩形 8"/>
            <p:cNvSpPr/>
            <p:nvPr/>
          </p:nvSpPr>
          <p:spPr>
            <a:xfrm>
              <a:off x="4955326" y="1486472"/>
              <a:ext cx="387798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Bef>
                  <a:spcPts val="1200"/>
                </a:spcBef>
              </a:pPr>
              <a:r>
                <a:rPr lang="zh-CN" altLang="en-US" sz="2400" b="1" dirty="0">
                  <a:latin typeface="黑体" panose="02010609060101010101" pitchFamily="49" charset="-122"/>
                  <a:ea typeface="黑体" panose="02010609060101010101" pitchFamily="49" charset="-122"/>
                </a:rPr>
                <a:t>研究背景、目的及意义介绍</a:t>
              </a:r>
              <a:endParaRPr lang="en-US" altLang="zh-CN" sz="2400" b="1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4299773" y="1452059"/>
              <a:ext cx="530492" cy="530492"/>
              <a:chOff x="5416598" y="4355615"/>
              <a:chExt cx="530492" cy="530492"/>
            </a:xfrm>
          </p:grpSpPr>
          <p:sp>
            <p:nvSpPr>
              <p:cNvPr id="11" name="矩形: 圆角 10"/>
              <p:cNvSpPr/>
              <p:nvPr/>
            </p:nvSpPr>
            <p:spPr>
              <a:xfrm>
                <a:off x="5416598" y="4355615"/>
                <a:ext cx="530492" cy="530492"/>
              </a:xfrm>
              <a:prstGeom prst="roundRect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SG" altLang="en-US"/>
              </a:p>
            </p:txBody>
          </p:sp>
          <p:sp>
            <p:nvSpPr>
              <p:cNvPr id="12" name="矩形: 圆角 11"/>
              <p:cNvSpPr/>
              <p:nvPr/>
            </p:nvSpPr>
            <p:spPr>
              <a:xfrm>
                <a:off x="5492798" y="4431815"/>
                <a:ext cx="378092" cy="378092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SG" sz="3200" b="1" dirty="0">
                    <a:solidFill>
                      <a:srgbClr val="0070C0"/>
                    </a:solidFill>
                  </a:rPr>
                  <a:t>1</a:t>
                </a:r>
                <a:endParaRPr lang="zh-SG" altLang="en-US" b="1" dirty="0">
                  <a:solidFill>
                    <a:srgbClr val="0070C0"/>
                  </a:solidFill>
                </a:endParaRPr>
              </a:p>
            </p:txBody>
          </p:sp>
        </p:grpSp>
      </p:grpSp>
      <p:cxnSp>
        <p:nvCxnSpPr>
          <p:cNvPr id="14" name="直接连接符 13"/>
          <p:cNvCxnSpPr>
            <a:stCxn id="9" idx="3"/>
          </p:cNvCxnSpPr>
          <p:nvPr/>
        </p:nvCxnSpPr>
        <p:spPr>
          <a:xfrm flipV="1">
            <a:off x="4694081" y="425789"/>
            <a:ext cx="7179159" cy="4957"/>
          </a:xfrm>
          <a:prstGeom prst="line">
            <a:avLst/>
          </a:prstGeom>
          <a:ln w="12700">
            <a:solidFill>
              <a:srgbClr val="3887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/>
          <p:cNvSpPr/>
          <p:nvPr/>
        </p:nvSpPr>
        <p:spPr>
          <a:xfrm>
            <a:off x="691035" y="914664"/>
            <a:ext cx="23752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0" dirty="0">
                <a:effectLst/>
                <a:latin typeface="Consolas" panose="020B0609020204030204" pitchFamily="49" charset="0"/>
              </a:rPr>
              <a:t>LogStore</a:t>
            </a:r>
            <a:endParaRPr lang="en-US" altLang="zh-CN" sz="3200" b="0" dirty="0">
              <a:effectLst/>
              <a:latin typeface="Consolas" panose="020B0609020204030204" pitchFamily="49" charset="0"/>
            </a:endParaRPr>
          </a:p>
        </p:txBody>
      </p:sp>
      <p:sp>
        <p:nvSpPr>
          <p:cNvPr id="22" name="文本框 21"/>
          <p:cNvSpPr txBox="1"/>
          <p:nvPr>
            <p:custDataLst>
              <p:tags r:id="rId1"/>
            </p:custDataLst>
          </p:nvPr>
        </p:nvSpPr>
        <p:spPr>
          <a:xfrm>
            <a:off x="691035" y="1499439"/>
            <a:ext cx="8150961" cy="3562688"/>
          </a:xfrm>
          <a:prstGeom prst="rect">
            <a:avLst/>
          </a:prstGeom>
          <a:noFill/>
        </p:spPr>
        <p:txBody>
          <a:bodyPr vert="horz" wrap="square" bIns="0" rtlCol="0" anchor="b" anchorCtr="0">
            <a:normAutofit/>
          </a:bodyPr>
          <a:lstStyle/>
          <a:p>
            <a:pPr algn="l"/>
            <a:r>
              <a:rPr lang="zh-CN" altLang="en-US" sz="2400" dirty="0">
                <a:latin typeface="Avenir" panose="02000503020000020003"/>
              </a:rPr>
              <a:t>由浙江大学与阿里巴巴团队研发的云原生日志数据库</a:t>
            </a:r>
            <a:endParaRPr lang="en-US" altLang="zh-CN" sz="2400" dirty="0">
              <a:latin typeface="Avenir" panose="02000503020000020003"/>
            </a:endParaRPr>
          </a:p>
          <a:p>
            <a:pPr algn="l"/>
            <a:r>
              <a:rPr lang="zh-CN" altLang="en-US" sz="2400" dirty="0">
                <a:latin typeface="Avenir" panose="02000503020000020003"/>
              </a:rPr>
              <a:t>该数据库结合了</a:t>
            </a:r>
            <a:r>
              <a:rPr lang="en-US" altLang="zh-CN" sz="2400" dirty="0">
                <a:latin typeface="Avenir" panose="02000503020000020003"/>
              </a:rPr>
              <a:t>shared-nothing</a:t>
            </a:r>
            <a:r>
              <a:rPr lang="zh-CN" altLang="en-US" sz="2400" dirty="0">
                <a:latin typeface="Avenir" panose="02000503020000020003"/>
              </a:rPr>
              <a:t>和</a:t>
            </a:r>
            <a:r>
              <a:rPr lang="en-US" altLang="zh-CN" sz="2400" dirty="0">
                <a:latin typeface="Avenir" panose="02000503020000020003"/>
              </a:rPr>
              <a:t>shared-data</a:t>
            </a:r>
            <a:r>
              <a:rPr lang="zh-CN" altLang="en-US" sz="2400" dirty="0">
                <a:latin typeface="Avenir" panose="02000503020000020003"/>
              </a:rPr>
              <a:t>结构，使得存储的扩展性和低耗性达到最大化。</a:t>
            </a:r>
            <a:endParaRPr lang="en-US" altLang="zh-CN" sz="2400" dirty="0">
              <a:latin typeface="Avenir" panose="02000503020000020003"/>
            </a:endParaRPr>
          </a:p>
          <a:p>
            <a:pPr algn="l"/>
            <a:r>
              <a:rPr lang="zh-CN" altLang="en-US" sz="2400" dirty="0">
                <a:latin typeface="Avenir" panose="02000503020000020003"/>
              </a:rPr>
              <a:t>我们使用的是</a:t>
            </a:r>
            <a:r>
              <a:rPr lang="en-US" altLang="zh-CN" sz="2400" dirty="0">
                <a:latin typeface="Avenir" panose="02000503020000020003"/>
              </a:rPr>
              <a:t>shared-nothing</a:t>
            </a:r>
            <a:r>
              <a:rPr lang="zh-CN" altLang="en-US" sz="2400" dirty="0">
                <a:latin typeface="Avenir" panose="02000503020000020003"/>
              </a:rPr>
              <a:t>结构，</a:t>
            </a:r>
            <a:r>
              <a:rPr lang="zh-CN" altLang="en-US" sz="2400" b="0" i="0" dirty="0">
                <a:solidFill>
                  <a:srgbClr val="404040"/>
                </a:solidFill>
                <a:effectLst/>
                <a:latin typeface="-apple-system"/>
              </a:rPr>
              <a:t> </a:t>
            </a:r>
            <a:r>
              <a:rPr lang="en-US" altLang="zh-CN" sz="2400" b="0" i="0" dirty="0">
                <a:effectLst/>
                <a:latin typeface="-apple-system"/>
              </a:rPr>
              <a:t>Shared nothing</a:t>
            </a:r>
            <a:r>
              <a:rPr lang="zh-CN" altLang="en-US" sz="2400" b="0" i="0" dirty="0">
                <a:effectLst/>
                <a:latin typeface="-apple-system"/>
              </a:rPr>
              <a:t>体系使数据库稳定增长，当随着事务数量不断增加，增加额外的</a:t>
            </a:r>
            <a:r>
              <a:rPr lang="en-US" altLang="zh-CN" sz="2400" b="0" i="0" dirty="0" err="1">
                <a:effectLst/>
                <a:latin typeface="-apple-system"/>
              </a:rPr>
              <a:t>cpu</a:t>
            </a:r>
            <a:r>
              <a:rPr lang="zh-CN" altLang="en-US" sz="2400" b="0" i="0" dirty="0">
                <a:effectLst/>
                <a:latin typeface="-apple-system"/>
              </a:rPr>
              <a:t>和主存就可以保证每个事务处理时间不变。</a:t>
            </a:r>
            <a:endParaRPr lang="en-US" altLang="zh-CN" sz="2400" b="0" i="0" dirty="0">
              <a:effectLst/>
              <a:latin typeface="-apple-system"/>
            </a:endParaRPr>
          </a:p>
          <a:p>
            <a:pPr algn="l"/>
            <a:r>
              <a:rPr lang="zh-CN" altLang="en-US" sz="2400" dirty="0">
                <a:latin typeface="-apple-system"/>
              </a:rPr>
              <a:t>本项目期望实现的是一个高并发，多租户的日志存储系统，需要考量的就是时间效率，</a:t>
            </a:r>
            <a:r>
              <a:rPr lang="en-US" altLang="zh-CN" sz="2400" dirty="0">
                <a:latin typeface="-apple-system"/>
              </a:rPr>
              <a:t>shared-nothing</a:t>
            </a:r>
            <a:r>
              <a:rPr lang="zh-CN" altLang="en-US" sz="2400" dirty="0">
                <a:latin typeface="-apple-system"/>
              </a:rPr>
              <a:t>结构</a:t>
            </a:r>
            <a:r>
              <a:rPr lang="zh-CN" altLang="en-US" sz="2400" b="0" i="0" dirty="0">
                <a:effectLst/>
                <a:latin typeface="-apple-system"/>
              </a:rPr>
              <a:t>符合本项目的需求。</a:t>
            </a:r>
            <a:endParaRPr lang="en-US" altLang="zh-CN" sz="2400" dirty="0">
              <a:latin typeface="Avenir" panose="02000503020000020003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25789" y="6105814"/>
            <a:ext cx="109113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/>
              <a:t>Reference: </a:t>
            </a:r>
            <a:r>
              <a:rPr lang="en-US" altLang="zh-CN" sz="1600" i="1" dirty="0"/>
              <a:t>LogStore: A Cloud-Native and Multi-Tenant Log Database</a:t>
            </a:r>
            <a:r>
              <a:rPr lang="en-US" altLang="zh-CN" sz="1600" dirty="0"/>
              <a:t>, Wei Cao </a:t>
            </a:r>
            <a:r>
              <a:rPr lang="en-US" altLang="zh-CN" sz="1600" dirty="0" err="1"/>
              <a:t>Xiaojie</a:t>
            </a:r>
            <a:r>
              <a:rPr lang="en-US" altLang="zh-CN" sz="1600" dirty="0"/>
              <a:t>, etc., Zhejiang University and Alibaba Group</a:t>
            </a:r>
            <a:endParaRPr lang="en-US" altLang="zh-CN" sz="1600" dirty="0"/>
          </a:p>
        </p:txBody>
      </p:sp>
    </p:spTree>
  </p:cSld>
  <p:clrMapOvr>
    <a:masterClrMapping/>
  </p:clrMapOvr>
  <p:transition spd="slow">
    <p:push dir="u"/>
  </p:transition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602_2*l_h_a*1_1_1"/>
  <p:tag name="KSO_WM_TEMPLATE_CATEGORY" val="custom"/>
  <p:tag name="KSO_WM_TEMPLATE_INDEX" val="20202602"/>
  <p:tag name="KSO_WM_UNIT_LAYERLEVEL" val="1_1_1"/>
  <p:tag name="KSO_WM_TAG_VERSION" val="1.0"/>
  <p:tag name="KSO_WM_BEAUTIFY_FLAG" val="#wm#"/>
  <p:tag name="KSO_WM_UNIT_ISCONTENTSTITLE" val="0"/>
  <p:tag name="KSO_WM_UNIT_PRESET_TEXT" val="单击此处添加标题"/>
  <p:tag name="KSO_WM_UNIT_NOCLEAR" val="0"/>
  <p:tag name="KSO_WM_UNIT_VALUE" val="12"/>
  <p:tag name="KSO_WM_DIAGRAM_GROUP_CODE" val="l1-1"/>
  <p:tag name="KSO_WM_UNIT_TYPE" val="l_h_a"/>
  <p:tag name="KSO_WM_UNIT_INDEX" val="1_1_1"/>
  <p:tag name="KSO_WM_UNIT_ISNUMDGMTITLE" val="0"/>
  <p:tag name="KSO_WM_UNIT_TEXT_FILL_FORE_SCHEMECOLOR_INDEX" val="5"/>
  <p:tag name="KSO_WM_UNIT_TEXT_FILL_TYPE" val="1"/>
  <p:tag name="KSO_WM_UNIT_USESOURCEFORMAT_APPLY" val="1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602_2*l_h_a*1_1_1"/>
  <p:tag name="KSO_WM_TEMPLATE_CATEGORY" val="custom"/>
  <p:tag name="KSO_WM_TEMPLATE_INDEX" val="20202602"/>
  <p:tag name="KSO_WM_UNIT_LAYERLEVEL" val="1_1_1"/>
  <p:tag name="KSO_WM_TAG_VERSION" val="1.0"/>
  <p:tag name="KSO_WM_BEAUTIFY_FLAG" val="#wm#"/>
  <p:tag name="KSO_WM_UNIT_ISCONTENTSTITLE" val="0"/>
  <p:tag name="KSO_WM_UNIT_PRESET_TEXT" val="单击此处添加标题"/>
  <p:tag name="KSO_WM_UNIT_NOCLEAR" val="0"/>
  <p:tag name="KSO_WM_UNIT_VALUE" val="12"/>
  <p:tag name="KSO_WM_DIAGRAM_GROUP_CODE" val="l1-1"/>
  <p:tag name="KSO_WM_UNIT_TYPE" val="l_h_a"/>
  <p:tag name="KSO_WM_UNIT_INDEX" val="1_1_1"/>
  <p:tag name="KSO_WM_UNIT_ISNUMDGMTITLE" val="0"/>
  <p:tag name="KSO_WM_UNIT_TEXT_FILL_FORE_SCHEMECOLOR_INDEX" val="5"/>
  <p:tag name="KSO_WM_UNIT_TEXT_FILL_TYPE" val="1"/>
  <p:tag name="KSO_WM_UNIT_USESOURCEFORMAT_APPLY" val="1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602_2*l_h_a*1_1_1"/>
  <p:tag name="KSO_WM_TEMPLATE_CATEGORY" val="custom"/>
  <p:tag name="KSO_WM_TEMPLATE_INDEX" val="20202602"/>
  <p:tag name="KSO_WM_UNIT_LAYERLEVEL" val="1_1_1"/>
  <p:tag name="KSO_WM_TAG_VERSION" val="1.0"/>
  <p:tag name="KSO_WM_BEAUTIFY_FLAG" val="#wm#"/>
  <p:tag name="KSO_WM_UNIT_ISCONTENTSTITLE" val="0"/>
  <p:tag name="KSO_WM_UNIT_PRESET_TEXT" val="单击此处添加标题"/>
  <p:tag name="KSO_WM_UNIT_NOCLEAR" val="0"/>
  <p:tag name="KSO_WM_UNIT_VALUE" val="12"/>
  <p:tag name="KSO_WM_DIAGRAM_GROUP_CODE" val="l1-1"/>
  <p:tag name="KSO_WM_UNIT_TYPE" val="l_h_a"/>
  <p:tag name="KSO_WM_UNIT_INDEX" val="1_1_1"/>
  <p:tag name="KSO_WM_UNIT_ISNUMDGMTITLE" val="0"/>
  <p:tag name="KSO_WM_UNIT_TEXT_FILL_FORE_SCHEMECOLOR_INDEX" val="5"/>
  <p:tag name="KSO_WM_UNIT_TEXT_FILL_TYPE" val="1"/>
  <p:tag name="KSO_WM_UNIT_USESOURCEFORMAT_APPLY" val="1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602_2*l_h_a*1_1_1"/>
  <p:tag name="KSO_WM_TEMPLATE_CATEGORY" val="custom"/>
  <p:tag name="KSO_WM_TEMPLATE_INDEX" val="20202602"/>
  <p:tag name="KSO_WM_UNIT_LAYERLEVEL" val="1_1_1"/>
  <p:tag name="KSO_WM_TAG_VERSION" val="1.0"/>
  <p:tag name="KSO_WM_BEAUTIFY_FLAG" val="#wm#"/>
  <p:tag name="KSO_WM_UNIT_ISCONTENTSTITLE" val="0"/>
  <p:tag name="KSO_WM_UNIT_PRESET_TEXT" val="单击此处添加标题"/>
  <p:tag name="KSO_WM_UNIT_NOCLEAR" val="0"/>
  <p:tag name="KSO_WM_UNIT_VALUE" val="12"/>
  <p:tag name="KSO_WM_DIAGRAM_GROUP_CODE" val="l1-1"/>
  <p:tag name="KSO_WM_UNIT_TYPE" val="l_h_a"/>
  <p:tag name="KSO_WM_UNIT_INDEX" val="1_1_1"/>
  <p:tag name="KSO_WM_UNIT_ISNUMDGMTITLE" val="0"/>
  <p:tag name="KSO_WM_UNIT_TEXT_FILL_FORE_SCHEMECOLOR_INDEX" val="5"/>
  <p:tag name="KSO_WM_UNIT_TEXT_FILL_TYPE" val="1"/>
  <p:tag name="KSO_WM_UNIT_USESOURCEFORMAT_APPLY" val="1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602_2*l_h_a*1_1_1"/>
  <p:tag name="KSO_WM_TEMPLATE_CATEGORY" val="custom"/>
  <p:tag name="KSO_WM_TEMPLATE_INDEX" val="20202602"/>
  <p:tag name="KSO_WM_UNIT_LAYERLEVEL" val="1_1_1"/>
  <p:tag name="KSO_WM_TAG_VERSION" val="1.0"/>
  <p:tag name="KSO_WM_BEAUTIFY_FLAG" val="#wm#"/>
  <p:tag name="KSO_WM_UNIT_ISCONTENTSTITLE" val="0"/>
  <p:tag name="KSO_WM_UNIT_PRESET_TEXT" val="单击此处添加标题"/>
  <p:tag name="KSO_WM_UNIT_NOCLEAR" val="0"/>
  <p:tag name="KSO_WM_UNIT_VALUE" val="12"/>
  <p:tag name="KSO_WM_DIAGRAM_GROUP_CODE" val="l1-1"/>
  <p:tag name="KSO_WM_UNIT_TYPE" val="l_h_a"/>
  <p:tag name="KSO_WM_UNIT_INDEX" val="1_1_1"/>
  <p:tag name="KSO_WM_UNIT_ISNUMDGMTITLE" val="0"/>
  <p:tag name="KSO_WM_UNIT_TEXT_FILL_FORE_SCHEMECOLOR_INDEX" val="5"/>
  <p:tag name="KSO_WM_UNIT_TEXT_FILL_TYPE" val="1"/>
  <p:tag name="KSO_WM_UNIT_USESOURCEFORMAT_APPLY" val="1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602_2*l_h_a*1_1_1"/>
  <p:tag name="KSO_WM_TEMPLATE_CATEGORY" val="custom"/>
  <p:tag name="KSO_WM_TEMPLATE_INDEX" val="20202602"/>
  <p:tag name="KSO_WM_UNIT_LAYERLEVEL" val="1_1_1"/>
  <p:tag name="KSO_WM_TAG_VERSION" val="1.0"/>
  <p:tag name="KSO_WM_BEAUTIFY_FLAG" val="#wm#"/>
  <p:tag name="KSO_WM_UNIT_ISCONTENTSTITLE" val="0"/>
  <p:tag name="KSO_WM_UNIT_PRESET_TEXT" val="单击此处添加标题"/>
  <p:tag name="KSO_WM_UNIT_NOCLEAR" val="0"/>
  <p:tag name="KSO_WM_UNIT_VALUE" val="12"/>
  <p:tag name="KSO_WM_DIAGRAM_GROUP_CODE" val="l1-1"/>
  <p:tag name="KSO_WM_UNIT_TYPE" val="l_h_a"/>
  <p:tag name="KSO_WM_UNIT_INDEX" val="1_1_1"/>
  <p:tag name="KSO_WM_UNIT_ISNUMDGMTITLE" val="0"/>
  <p:tag name="KSO_WM_UNIT_TEXT_FILL_FORE_SCHEMECOLOR_INDEX" val="5"/>
  <p:tag name="KSO_WM_UNIT_TEXT_FILL_TYPE" val="1"/>
  <p:tag name="KSO_WM_UNIT_USESOURCEFORMAT_APPLY" val="1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602_2*l_h_a*1_1_1"/>
  <p:tag name="KSO_WM_TEMPLATE_CATEGORY" val="custom"/>
  <p:tag name="KSO_WM_TEMPLATE_INDEX" val="20202602"/>
  <p:tag name="KSO_WM_UNIT_LAYERLEVEL" val="1_1_1"/>
  <p:tag name="KSO_WM_TAG_VERSION" val="1.0"/>
  <p:tag name="KSO_WM_BEAUTIFY_FLAG" val="#wm#"/>
  <p:tag name="KSO_WM_UNIT_ISCONTENTSTITLE" val="0"/>
  <p:tag name="KSO_WM_UNIT_PRESET_TEXT" val="单击此处添加标题"/>
  <p:tag name="KSO_WM_UNIT_NOCLEAR" val="0"/>
  <p:tag name="KSO_WM_UNIT_VALUE" val="12"/>
  <p:tag name="KSO_WM_DIAGRAM_GROUP_CODE" val="l1-1"/>
  <p:tag name="KSO_WM_UNIT_TYPE" val="l_h_a"/>
  <p:tag name="KSO_WM_UNIT_INDEX" val="1_1_1"/>
  <p:tag name="KSO_WM_UNIT_ISNUMDGMTITLE" val="0"/>
  <p:tag name="KSO_WM_UNIT_TEXT_FILL_FORE_SCHEMECOLOR_INDEX" val="5"/>
  <p:tag name="KSO_WM_UNIT_TEXT_FILL_TYPE" val="1"/>
  <p:tag name="KSO_WM_UNIT_USESOURCEFORMAT_APPLY" val="1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602_2*l_h_a*1_1_1"/>
  <p:tag name="KSO_WM_TEMPLATE_CATEGORY" val="custom"/>
  <p:tag name="KSO_WM_TEMPLATE_INDEX" val="20202602"/>
  <p:tag name="KSO_WM_UNIT_LAYERLEVEL" val="1_1_1"/>
  <p:tag name="KSO_WM_TAG_VERSION" val="1.0"/>
  <p:tag name="KSO_WM_BEAUTIFY_FLAG" val="#wm#"/>
  <p:tag name="KSO_WM_UNIT_ISCONTENTSTITLE" val="0"/>
  <p:tag name="KSO_WM_UNIT_PRESET_TEXT" val="单击此处添加标题"/>
  <p:tag name="KSO_WM_UNIT_NOCLEAR" val="0"/>
  <p:tag name="KSO_WM_UNIT_VALUE" val="12"/>
  <p:tag name="KSO_WM_DIAGRAM_GROUP_CODE" val="l1-1"/>
  <p:tag name="KSO_WM_UNIT_TYPE" val="l_h_a"/>
  <p:tag name="KSO_WM_UNIT_INDEX" val="1_1_1"/>
  <p:tag name="KSO_WM_UNIT_ISNUMDGMTITLE" val="0"/>
  <p:tag name="KSO_WM_UNIT_TEXT_FILL_FORE_SCHEMECOLOR_INDEX" val="5"/>
  <p:tag name="KSO_WM_UNIT_TEXT_FILL_TYPE" val="1"/>
  <p:tag name="KSO_WM_UNIT_USESOURCEFORMAT_APPLY" val="1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602_2*l_h_a*1_1_1"/>
  <p:tag name="KSO_WM_TEMPLATE_CATEGORY" val="custom"/>
  <p:tag name="KSO_WM_TEMPLATE_INDEX" val="20202602"/>
  <p:tag name="KSO_WM_UNIT_LAYERLEVEL" val="1_1_1"/>
  <p:tag name="KSO_WM_TAG_VERSION" val="1.0"/>
  <p:tag name="KSO_WM_BEAUTIFY_FLAG" val="#wm#"/>
  <p:tag name="KSO_WM_UNIT_ISCONTENTSTITLE" val="0"/>
  <p:tag name="KSO_WM_UNIT_PRESET_TEXT" val="单击此处添加标题"/>
  <p:tag name="KSO_WM_UNIT_NOCLEAR" val="0"/>
  <p:tag name="KSO_WM_UNIT_VALUE" val="12"/>
  <p:tag name="KSO_WM_DIAGRAM_GROUP_CODE" val="l1-1"/>
  <p:tag name="KSO_WM_UNIT_TYPE" val="l_h_a"/>
  <p:tag name="KSO_WM_UNIT_INDEX" val="1_1_1"/>
  <p:tag name="KSO_WM_UNIT_ISNUMDGMTITLE" val="0"/>
  <p:tag name="KSO_WM_UNIT_TEXT_FILL_FORE_SCHEMECOLOR_INDEX" val="5"/>
  <p:tag name="KSO_WM_UNIT_TEXT_FILL_TYPE" val="1"/>
  <p:tag name="KSO_WM_UNIT_USESOURCEFORMAT_APPLY" val="1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602_2*l_h_a*1_1_1"/>
  <p:tag name="KSO_WM_TEMPLATE_CATEGORY" val="custom"/>
  <p:tag name="KSO_WM_TEMPLATE_INDEX" val="20202602"/>
  <p:tag name="KSO_WM_UNIT_LAYERLEVEL" val="1_1_1"/>
  <p:tag name="KSO_WM_TAG_VERSION" val="1.0"/>
  <p:tag name="KSO_WM_BEAUTIFY_FLAG" val="#wm#"/>
  <p:tag name="KSO_WM_UNIT_ISCONTENTSTITLE" val="0"/>
  <p:tag name="KSO_WM_UNIT_PRESET_TEXT" val="单击此处添加标题"/>
  <p:tag name="KSO_WM_UNIT_NOCLEAR" val="0"/>
  <p:tag name="KSO_WM_UNIT_VALUE" val="12"/>
  <p:tag name="KSO_WM_DIAGRAM_GROUP_CODE" val="l1-1"/>
  <p:tag name="KSO_WM_UNIT_TYPE" val="l_h_a"/>
  <p:tag name="KSO_WM_UNIT_INDEX" val="1_1_1"/>
  <p:tag name="KSO_WM_UNIT_ISNUMDGMTITLE" val="0"/>
  <p:tag name="KSO_WM_UNIT_TEXT_FILL_FORE_SCHEMECOLOR_INDEX" val="5"/>
  <p:tag name="KSO_WM_UNIT_TEXT_FILL_TYPE" val="1"/>
  <p:tag name="KSO_WM_UNIT_USESOURCEFORMAT_APPLY" val="1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602_2*l_h_a*1_1_1"/>
  <p:tag name="KSO_WM_TEMPLATE_CATEGORY" val="custom"/>
  <p:tag name="KSO_WM_TEMPLATE_INDEX" val="20202602"/>
  <p:tag name="KSO_WM_UNIT_LAYERLEVEL" val="1_1_1"/>
  <p:tag name="KSO_WM_TAG_VERSION" val="1.0"/>
  <p:tag name="KSO_WM_BEAUTIFY_FLAG" val="#wm#"/>
  <p:tag name="KSO_WM_UNIT_ISCONTENTSTITLE" val="0"/>
  <p:tag name="KSO_WM_UNIT_PRESET_TEXT" val="单击此处添加标题"/>
  <p:tag name="KSO_WM_UNIT_NOCLEAR" val="0"/>
  <p:tag name="KSO_WM_UNIT_VALUE" val="12"/>
  <p:tag name="KSO_WM_DIAGRAM_GROUP_CODE" val="l1-1"/>
  <p:tag name="KSO_WM_UNIT_TYPE" val="l_h_a"/>
  <p:tag name="KSO_WM_UNIT_INDEX" val="1_1_1"/>
  <p:tag name="KSO_WM_UNIT_ISNUMDGMTITLE" val="0"/>
  <p:tag name="KSO_WM_UNIT_TEXT_FILL_FORE_SCHEMECOLOR_INDEX" val="5"/>
  <p:tag name="KSO_WM_UNIT_TEXT_FILL_TYPE" val="1"/>
  <p:tag name="KSO_WM_UNIT_USESOURCEFORMAT_APPLY" val="1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4142</Words>
  <Application>WPS 演示</Application>
  <PresentationFormat>宽屏</PresentationFormat>
  <Paragraphs>316</Paragraphs>
  <Slides>22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51" baseType="lpstr">
      <vt:lpstr>Arial</vt:lpstr>
      <vt:lpstr>方正书宋_GBK</vt:lpstr>
      <vt:lpstr>Wingdings</vt:lpstr>
      <vt:lpstr>楷体</vt:lpstr>
      <vt:lpstr>汉仪楷体KW</vt:lpstr>
      <vt:lpstr>黑体</vt:lpstr>
      <vt:lpstr>汉仪中黑KW</vt:lpstr>
      <vt:lpstr>汉仪旗黑-85S</vt:lpstr>
      <vt:lpstr>微软雅黑</vt:lpstr>
      <vt:lpstr>sirba-web-1</vt:lpstr>
      <vt:lpstr>Avenir</vt:lpstr>
      <vt:lpstr>Consolas</vt:lpstr>
      <vt:lpstr>-apple-system</vt:lpstr>
      <vt:lpstr>Helvetica Neue</vt:lpstr>
      <vt:lpstr>Thonburi</vt:lpstr>
      <vt:lpstr>Calibri</vt:lpstr>
      <vt:lpstr>Helvetica Neue</vt:lpstr>
      <vt:lpstr>汉仪旗黑</vt:lpstr>
      <vt:lpstr>宋体</vt:lpstr>
      <vt:lpstr>Arial Unicode MS</vt:lpstr>
      <vt:lpstr>苹方-简</vt:lpstr>
      <vt:lpstr>汉仪书宋二KW</vt:lpstr>
      <vt:lpstr>等线 Light</vt:lpstr>
      <vt:lpstr>汉仪中等线KW</vt:lpstr>
      <vt:lpstr>Calibri Light</vt:lpstr>
      <vt:lpstr>等线</vt:lpstr>
      <vt:lpstr>Arial Regular</vt:lpstr>
      <vt:lpstr>Songti SC Regular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YAO YAO</dc:creator>
  <cp:lastModifiedBy>zhongfantasty</cp:lastModifiedBy>
  <cp:revision>38</cp:revision>
  <dcterms:created xsi:type="dcterms:W3CDTF">2021-10-27T16:50:45Z</dcterms:created>
  <dcterms:modified xsi:type="dcterms:W3CDTF">2021-10-27T16:50:45Z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2052-3.4.2.5348</vt:lpwstr>
  </property>
</Properties>
</file>